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437" r:id="rId3"/>
    <p:sldId id="415" r:id="rId4"/>
    <p:sldId id="466" r:id="rId5"/>
    <p:sldId id="427" r:id="rId6"/>
    <p:sldId id="431" r:id="rId7"/>
    <p:sldId id="432" r:id="rId8"/>
    <p:sldId id="444" r:id="rId9"/>
    <p:sldId id="438" r:id="rId10"/>
    <p:sldId id="447" r:id="rId11"/>
    <p:sldId id="439" r:id="rId12"/>
    <p:sldId id="441" r:id="rId13"/>
    <p:sldId id="445" r:id="rId14"/>
    <p:sldId id="446" r:id="rId15"/>
    <p:sldId id="448" r:id="rId16"/>
    <p:sldId id="449" r:id="rId17"/>
    <p:sldId id="451" r:id="rId18"/>
    <p:sldId id="452" r:id="rId19"/>
    <p:sldId id="453" r:id="rId20"/>
    <p:sldId id="455" r:id="rId21"/>
    <p:sldId id="456" r:id="rId22"/>
    <p:sldId id="458" r:id="rId23"/>
    <p:sldId id="459" r:id="rId24"/>
    <p:sldId id="420" r:id="rId25"/>
    <p:sldId id="422" r:id="rId26"/>
    <p:sldId id="435" r:id="rId27"/>
    <p:sldId id="403" r:id="rId28"/>
  </p:sldIdLst>
  <p:sldSz cx="10075863" cy="7562850"/>
  <p:notesSz cx="7772400" cy="100584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96" autoAdjust="0"/>
  </p:normalViewPr>
  <p:slideViewPr>
    <p:cSldViewPr>
      <p:cViewPr varScale="1">
        <p:scale>
          <a:sx n="75" d="100"/>
          <a:sy n="75" d="100"/>
        </p:scale>
        <p:origin x="-1445" y="-7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379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106028-86AF-4501-A55B-EBC8AEA85AB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1B249A-3130-48B6-9683-D413BA0CD2AB}">
      <dgm:prSet phldrT="[Text]" custT="1"/>
      <dgm:spPr/>
      <dgm:t>
        <a:bodyPr/>
        <a:lstStyle/>
        <a:p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en-US" sz="3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CBBA98-1099-47C6-B693-112EE7DA019B}" type="parTrans" cxnId="{9FC77882-9BEB-48AE-9E4E-EFAFCC62C87C}">
      <dgm:prSet/>
      <dgm:spPr/>
      <dgm:t>
        <a:bodyPr/>
        <a:lstStyle/>
        <a:p>
          <a:endParaRPr lang="en-US"/>
        </a:p>
      </dgm:t>
    </dgm:pt>
    <dgm:pt modelId="{42D62F3F-9BA0-4FBC-8C8A-4148EE6E47D8}" type="sibTrans" cxnId="{9FC77882-9BEB-48AE-9E4E-EFAFCC62C87C}">
      <dgm:prSet/>
      <dgm:spPr/>
      <dgm:t>
        <a:bodyPr/>
        <a:lstStyle/>
        <a:p>
          <a:endParaRPr lang="en-US"/>
        </a:p>
      </dgm:t>
    </dgm:pt>
    <dgm:pt modelId="{48575A41-81FA-44E0-BA38-D2CC3BCB2BCC}">
      <dgm:prSet phldrT="[Text]" custT="1"/>
      <dgm:spPr/>
      <dgm:t>
        <a:bodyPr/>
        <a:lstStyle/>
        <a:p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Sơ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đồ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nghiệp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vụ</a:t>
          </a:r>
          <a:endParaRPr lang="en-US" sz="3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3F8E681-BBAA-4B17-BCA3-015D0081B898}" type="parTrans" cxnId="{566E2074-A331-478B-B5A3-C29689685E6C}">
      <dgm:prSet/>
      <dgm:spPr/>
      <dgm:t>
        <a:bodyPr/>
        <a:lstStyle/>
        <a:p>
          <a:endParaRPr lang="en-US"/>
        </a:p>
      </dgm:t>
    </dgm:pt>
    <dgm:pt modelId="{04613CD9-7ECA-4B99-AC59-346BF7630C50}" type="sibTrans" cxnId="{566E2074-A331-478B-B5A3-C29689685E6C}">
      <dgm:prSet/>
      <dgm:spPr/>
      <dgm:t>
        <a:bodyPr/>
        <a:lstStyle/>
        <a:p>
          <a:endParaRPr lang="en-US"/>
        </a:p>
      </dgm:t>
    </dgm:pt>
    <dgm:pt modelId="{202D1403-2215-4FC3-8200-966F8FCD3043}">
      <dgm:prSet phldrT="[Text]" custT="1"/>
      <dgm:spPr/>
      <dgm:t>
        <a:bodyPr/>
        <a:lstStyle/>
        <a:p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en-US" sz="3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2BE2FB-8C5F-4797-94C5-7F402C78A122}" type="parTrans" cxnId="{EFE5FDB1-5AFC-40E8-B069-73C38DB65E54}">
      <dgm:prSet/>
      <dgm:spPr/>
      <dgm:t>
        <a:bodyPr/>
        <a:lstStyle/>
        <a:p>
          <a:endParaRPr lang="en-US"/>
        </a:p>
      </dgm:t>
    </dgm:pt>
    <dgm:pt modelId="{F98BFED8-362A-41DB-867A-96CAB5726E03}" type="sibTrans" cxnId="{EFE5FDB1-5AFC-40E8-B069-73C38DB65E54}">
      <dgm:prSet/>
      <dgm:spPr/>
      <dgm:t>
        <a:bodyPr/>
        <a:lstStyle/>
        <a:p>
          <a:endParaRPr lang="en-US"/>
        </a:p>
      </dgm:t>
    </dgm:pt>
    <dgm:pt modelId="{15D6DBA8-1A7D-446D-BE09-A7D95F85FC90}">
      <dgm:prSet phldrT="[Text]" custT="1"/>
      <dgm:spPr/>
      <dgm:t>
        <a:bodyPr/>
        <a:lstStyle/>
        <a:p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Nghiệp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vụ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chi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tiết</a:t>
          </a:r>
          <a:endParaRPr lang="en-US" sz="3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3AED70F-EEC3-4F97-8A73-BD76304387CA}" type="parTrans" cxnId="{41C2D752-F34F-4A1F-8FF0-1F9AAA8FA2C9}">
      <dgm:prSet/>
      <dgm:spPr/>
      <dgm:t>
        <a:bodyPr/>
        <a:lstStyle/>
        <a:p>
          <a:endParaRPr lang="en-US"/>
        </a:p>
      </dgm:t>
    </dgm:pt>
    <dgm:pt modelId="{941494E0-C597-415C-9113-A081F4D4B03C}" type="sibTrans" cxnId="{41C2D752-F34F-4A1F-8FF0-1F9AAA8FA2C9}">
      <dgm:prSet/>
      <dgm:spPr/>
      <dgm:t>
        <a:bodyPr/>
        <a:lstStyle/>
        <a:p>
          <a:endParaRPr lang="en-US"/>
        </a:p>
      </dgm:t>
    </dgm:pt>
    <dgm:pt modelId="{660A9C25-CBCB-4A94-9541-D833732CBF8F}">
      <dgm:prSet phldrT="[Text]" custT="1"/>
      <dgm:spPr/>
      <dgm:t>
        <a:bodyPr/>
        <a:lstStyle/>
        <a:p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en-US" sz="3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7378BF-64BA-4173-BCB4-611DE8EFCF71}" type="parTrans" cxnId="{7CA71C04-821F-4664-A37D-BA65C2BB20E3}">
      <dgm:prSet/>
      <dgm:spPr/>
      <dgm:t>
        <a:bodyPr/>
        <a:lstStyle/>
        <a:p>
          <a:endParaRPr lang="en-US"/>
        </a:p>
      </dgm:t>
    </dgm:pt>
    <dgm:pt modelId="{D26965FC-5D2A-4BD4-956A-7CAD841662EB}" type="sibTrans" cxnId="{7CA71C04-821F-4664-A37D-BA65C2BB20E3}">
      <dgm:prSet/>
      <dgm:spPr/>
      <dgm:t>
        <a:bodyPr/>
        <a:lstStyle/>
        <a:p>
          <a:endParaRPr lang="en-US"/>
        </a:p>
      </dgm:t>
    </dgm:pt>
    <dgm:pt modelId="{F4A507A9-4D16-4EA0-AAA0-7B5B3AD77D82}">
      <dgm:prSet phldrT="[Text]" custT="1"/>
      <dgm:spPr/>
      <dgm:t>
        <a:bodyPr/>
        <a:lstStyle/>
        <a:p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Sơ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đồ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hạch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toán</a:t>
          </a:r>
          <a:endParaRPr lang="en-US" sz="3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09B508-98EC-4667-B8F3-36DDDEA52D0D}" type="parTrans" cxnId="{B65FEFBC-787E-436E-9483-C2BEFD0CBB39}">
      <dgm:prSet/>
      <dgm:spPr/>
      <dgm:t>
        <a:bodyPr/>
        <a:lstStyle/>
        <a:p>
          <a:endParaRPr lang="en-US"/>
        </a:p>
      </dgm:t>
    </dgm:pt>
    <dgm:pt modelId="{3E76970A-2916-4BBC-98B5-8D3E8400EBA6}" type="sibTrans" cxnId="{B65FEFBC-787E-436E-9483-C2BEFD0CBB39}">
      <dgm:prSet/>
      <dgm:spPr/>
      <dgm:t>
        <a:bodyPr/>
        <a:lstStyle/>
        <a:p>
          <a:endParaRPr lang="en-US"/>
        </a:p>
      </dgm:t>
    </dgm:pt>
    <dgm:pt modelId="{AEBF15C2-2F7A-46DB-B002-7921084EC5EA}">
      <dgm:prSet phldrT="[Text]" custT="1"/>
      <dgm:spPr/>
      <dgm:t>
        <a:bodyPr/>
        <a:lstStyle/>
        <a:p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endParaRPr lang="en-US" sz="3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45A1B7-10AE-4E80-B77F-53D19AE2E14E}" type="parTrans" cxnId="{4FC51BF6-F3C6-497D-ADE2-434F829B5071}">
      <dgm:prSet/>
      <dgm:spPr/>
      <dgm:t>
        <a:bodyPr/>
        <a:lstStyle/>
        <a:p>
          <a:endParaRPr lang="en-US"/>
        </a:p>
      </dgm:t>
    </dgm:pt>
    <dgm:pt modelId="{B8E0AE29-9235-433E-A3BC-9154007F4837}" type="sibTrans" cxnId="{4FC51BF6-F3C6-497D-ADE2-434F829B5071}">
      <dgm:prSet/>
      <dgm:spPr/>
      <dgm:t>
        <a:bodyPr/>
        <a:lstStyle/>
        <a:p>
          <a:endParaRPr lang="en-US"/>
        </a:p>
      </dgm:t>
    </dgm:pt>
    <dgm:pt modelId="{D10C6362-0305-40C0-9E33-3B670CFC05BE}">
      <dgm:prSet phldrT="[Text]" custT="1"/>
      <dgm:spPr/>
      <dgm:t>
        <a:bodyPr/>
        <a:lstStyle/>
        <a:p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Chứng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từ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sổ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sách</a:t>
          </a:r>
          <a:endParaRPr lang="en-US" sz="3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664054-3AC6-46B2-A035-DD9E9FEFB3B2}" type="parTrans" cxnId="{2841799C-FEAF-4AD3-BB23-F378745CF574}">
      <dgm:prSet/>
      <dgm:spPr/>
      <dgm:t>
        <a:bodyPr/>
        <a:lstStyle/>
        <a:p>
          <a:endParaRPr lang="en-US"/>
        </a:p>
      </dgm:t>
    </dgm:pt>
    <dgm:pt modelId="{D83FC6D6-C632-477C-BCE2-8C89FC4C57AB}" type="sibTrans" cxnId="{2841799C-FEAF-4AD3-BB23-F378745CF574}">
      <dgm:prSet/>
      <dgm:spPr/>
      <dgm:t>
        <a:bodyPr/>
        <a:lstStyle/>
        <a:p>
          <a:endParaRPr lang="en-US"/>
        </a:p>
      </dgm:t>
    </dgm:pt>
    <dgm:pt modelId="{5DADF553-DC38-4E54-A48A-C2146B584CFF}" type="pres">
      <dgm:prSet presAssocID="{CE106028-86AF-4501-A55B-EBC8AEA85AB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6B51E4-9388-4A58-B793-229E4DC40400}" type="pres">
      <dgm:prSet presAssocID="{061B249A-3130-48B6-9683-D413BA0CD2AB}" presName="composite" presStyleCnt="0"/>
      <dgm:spPr/>
    </dgm:pt>
    <dgm:pt modelId="{04B7ED12-A788-4107-AB0A-7D43C921BB0F}" type="pres">
      <dgm:prSet presAssocID="{061B249A-3130-48B6-9683-D413BA0CD2A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C926E7-D236-4D82-86CE-6D4D7D6516C1}" type="pres">
      <dgm:prSet presAssocID="{061B249A-3130-48B6-9683-D413BA0CD2AB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29DC28-ECBF-4C84-BDE5-CB1F29228CC3}" type="pres">
      <dgm:prSet presAssocID="{42D62F3F-9BA0-4FBC-8C8A-4148EE6E47D8}" presName="sp" presStyleCnt="0"/>
      <dgm:spPr/>
    </dgm:pt>
    <dgm:pt modelId="{5D061BC3-3B85-4DAA-BC50-D6C79D825843}" type="pres">
      <dgm:prSet presAssocID="{202D1403-2215-4FC3-8200-966F8FCD3043}" presName="composite" presStyleCnt="0"/>
      <dgm:spPr/>
    </dgm:pt>
    <dgm:pt modelId="{C7688AA4-B53A-489C-929F-801383553692}" type="pres">
      <dgm:prSet presAssocID="{202D1403-2215-4FC3-8200-966F8FCD304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F33252-B49E-4DB5-BF1A-A5D62FB1E5D6}" type="pres">
      <dgm:prSet presAssocID="{202D1403-2215-4FC3-8200-966F8FCD304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2AF17D-9970-4FB4-B2FA-3C6B649AF535}" type="pres">
      <dgm:prSet presAssocID="{F98BFED8-362A-41DB-867A-96CAB5726E03}" presName="sp" presStyleCnt="0"/>
      <dgm:spPr/>
    </dgm:pt>
    <dgm:pt modelId="{7A449551-E92D-49AA-9E1F-D627240F2336}" type="pres">
      <dgm:prSet presAssocID="{660A9C25-CBCB-4A94-9541-D833732CBF8F}" presName="composite" presStyleCnt="0"/>
      <dgm:spPr/>
    </dgm:pt>
    <dgm:pt modelId="{12FE6956-4B39-4CB8-BE44-9B4B9C276B77}" type="pres">
      <dgm:prSet presAssocID="{660A9C25-CBCB-4A94-9541-D833732CBF8F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BDD66D-6D35-460E-847E-45615DA2C865}" type="pres">
      <dgm:prSet presAssocID="{660A9C25-CBCB-4A94-9541-D833732CBF8F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69D202-83A8-4AAA-ADC2-3ACDF9C0A3D3}" type="pres">
      <dgm:prSet presAssocID="{D26965FC-5D2A-4BD4-956A-7CAD841662EB}" presName="sp" presStyleCnt="0"/>
      <dgm:spPr/>
    </dgm:pt>
    <dgm:pt modelId="{2EDEBD80-5533-4A75-8EBB-C828CE77F7B3}" type="pres">
      <dgm:prSet presAssocID="{AEBF15C2-2F7A-46DB-B002-7921084EC5EA}" presName="composite" presStyleCnt="0"/>
      <dgm:spPr/>
    </dgm:pt>
    <dgm:pt modelId="{8CC2E65B-8D60-410C-9143-E4CE6EDE7545}" type="pres">
      <dgm:prSet presAssocID="{AEBF15C2-2F7A-46DB-B002-7921084EC5EA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373D7C-B444-46F4-93B6-59EE5201A8CF}" type="pres">
      <dgm:prSet presAssocID="{AEBF15C2-2F7A-46DB-B002-7921084EC5EA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A44C05-D3C0-4DED-866B-E8E9294ABE89}" type="presOf" srcId="{48575A41-81FA-44E0-BA38-D2CC3BCB2BCC}" destId="{44C926E7-D236-4D82-86CE-6D4D7D6516C1}" srcOrd="0" destOrd="0" presId="urn:microsoft.com/office/officeart/2005/8/layout/chevron2"/>
    <dgm:cxn modelId="{EB7C7C6C-839A-4E62-A4B7-215550C02E19}" type="presOf" srcId="{061B249A-3130-48B6-9683-D413BA0CD2AB}" destId="{04B7ED12-A788-4107-AB0A-7D43C921BB0F}" srcOrd="0" destOrd="0" presId="urn:microsoft.com/office/officeart/2005/8/layout/chevron2"/>
    <dgm:cxn modelId="{1B42F30C-043B-4DF7-95EC-6F7871D00398}" type="presOf" srcId="{F4A507A9-4D16-4EA0-AAA0-7B5B3AD77D82}" destId="{6BBDD66D-6D35-460E-847E-45615DA2C865}" srcOrd="0" destOrd="0" presId="urn:microsoft.com/office/officeart/2005/8/layout/chevron2"/>
    <dgm:cxn modelId="{367F8CDF-079C-4B87-8353-B1F3C7AE284D}" type="presOf" srcId="{D10C6362-0305-40C0-9E33-3B670CFC05BE}" destId="{5D373D7C-B444-46F4-93B6-59EE5201A8CF}" srcOrd="0" destOrd="0" presId="urn:microsoft.com/office/officeart/2005/8/layout/chevron2"/>
    <dgm:cxn modelId="{0F487231-29DF-41D8-B9BD-EE37F081204B}" type="presOf" srcId="{AEBF15C2-2F7A-46DB-B002-7921084EC5EA}" destId="{8CC2E65B-8D60-410C-9143-E4CE6EDE7545}" srcOrd="0" destOrd="0" presId="urn:microsoft.com/office/officeart/2005/8/layout/chevron2"/>
    <dgm:cxn modelId="{2841799C-FEAF-4AD3-BB23-F378745CF574}" srcId="{AEBF15C2-2F7A-46DB-B002-7921084EC5EA}" destId="{D10C6362-0305-40C0-9E33-3B670CFC05BE}" srcOrd="0" destOrd="0" parTransId="{ED664054-3AC6-46B2-A035-DD9E9FEFB3B2}" sibTransId="{D83FC6D6-C632-477C-BCE2-8C89FC4C57AB}"/>
    <dgm:cxn modelId="{566E2074-A331-478B-B5A3-C29689685E6C}" srcId="{061B249A-3130-48B6-9683-D413BA0CD2AB}" destId="{48575A41-81FA-44E0-BA38-D2CC3BCB2BCC}" srcOrd="0" destOrd="0" parTransId="{63F8E681-BBAA-4B17-BCA3-015D0081B898}" sibTransId="{04613CD9-7ECA-4B99-AC59-346BF7630C50}"/>
    <dgm:cxn modelId="{D8599056-D220-4EAB-84C7-D6777BF304C8}" type="presOf" srcId="{660A9C25-CBCB-4A94-9541-D833732CBF8F}" destId="{12FE6956-4B39-4CB8-BE44-9B4B9C276B77}" srcOrd="0" destOrd="0" presId="urn:microsoft.com/office/officeart/2005/8/layout/chevron2"/>
    <dgm:cxn modelId="{B65FEFBC-787E-436E-9483-C2BEFD0CBB39}" srcId="{660A9C25-CBCB-4A94-9541-D833732CBF8F}" destId="{F4A507A9-4D16-4EA0-AAA0-7B5B3AD77D82}" srcOrd="0" destOrd="0" parTransId="{E909B508-98EC-4667-B8F3-36DDDEA52D0D}" sibTransId="{3E76970A-2916-4BBC-98B5-8D3E8400EBA6}"/>
    <dgm:cxn modelId="{7CA71C04-821F-4664-A37D-BA65C2BB20E3}" srcId="{CE106028-86AF-4501-A55B-EBC8AEA85AB0}" destId="{660A9C25-CBCB-4A94-9541-D833732CBF8F}" srcOrd="2" destOrd="0" parTransId="{287378BF-64BA-4173-BCB4-611DE8EFCF71}" sibTransId="{D26965FC-5D2A-4BD4-956A-7CAD841662EB}"/>
    <dgm:cxn modelId="{D27864C0-5196-484E-AEDA-F0AFACBFF359}" type="presOf" srcId="{15D6DBA8-1A7D-446D-BE09-A7D95F85FC90}" destId="{79F33252-B49E-4DB5-BF1A-A5D62FB1E5D6}" srcOrd="0" destOrd="0" presId="urn:microsoft.com/office/officeart/2005/8/layout/chevron2"/>
    <dgm:cxn modelId="{05E9A7EC-DCE6-433D-B70B-D1B71E95DA6E}" type="presOf" srcId="{CE106028-86AF-4501-A55B-EBC8AEA85AB0}" destId="{5DADF553-DC38-4E54-A48A-C2146B584CFF}" srcOrd="0" destOrd="0" presId="urn:microsoft.com/office/officeart/2005/8/layout/chevron2"/>
    <dgm:cxn modelId="{EFE5FDB1-5AFC-40E8-B069-73C38DB65E54}" srcId="{CE106028-86AF-4501-A55B-EBC8AEA85AB0}" destId="{202D1403-2215-4FC3-8200-966F8FCD3043}" srcOrd="1" destOrd="0" parTransId="{CE2BE2FB-8C5F-4797-94C5-7F402C78A122}" sibTransId="{F98BFED8-362A-41DB-867A-96CAB5726E03}"/>
    <dgm:cxn modelId="{9FC77882-9BEB-48AE-9E4E-EFAFCC62C87C}" srcId="{CE106028-86AF-4501-A55B-EBC8AEA85AB0}" destId="{061B249A-3130-48B6-9683-D413BA0CD2AB}" srcOrd="0" destOrd="0" parTransId="{70CBBA98-1099-47C6-B693-112EE7DA019B}" sibTransId="{42D62F3F-9BA0-4FBC-8C8A-4148EE6E47D8}"/>
    <dgm:cxn modelId="{4FC51BF6-F3C6-497D-ADE2-434F829B5071}" srcId="{CE106028-86AF-4501-A55B-EBC8AEA85AB0}" destId="{AEBF15C2-2F7A-46DB-B002-7921084EC5EA}" srcOrd="3" destOrd="0" parTransId="{3E45A1B7-10AE-4E80-B77F-53D19AE2E14E}" sibTransId="{B8E0AE29-9235-433E-A3BC-9154007F4837}"/>
    <dgm:cxn modelId="{3AA9F254-5E1B-44DA-AC3A-54DCAB064D0F}" type="presOf" srcId="{202D1403-2215-4FC3-8200-966F8FCD3043}" destId="{C7688AA4-B53A-489C-929F-801383553692}" srcOrd="0" destOrd="0" presId="urn:microsoft.com/office/officeart/2005/8/layout/chevron2"/>
    <dgm:cxn modelId="{41C2D752-F34F-4A1F-8FF0-1F9AAA8FA2C9}" srcId="{202D1403-2215-4FC3-8200-966F8FCD3043}" destId="{15D6DBA8-1A7D-446D-BE09-A7D95F85FC90}" srcOrd="0" destOrd="0" parTransId="{53AED70F-EEC3-4F97-8A73-BD76304387CA}" sibTransId="{941494E0-C597-415C-9113-A081F4D4B03C}"/>
    <dgm:cxn modelId="{BED4FEF4-7F71-4D44-8CA7-B34B71E0BD60}" type="presParOf" srcId="{5DADF553-DC38-4E54-A48A-C2146B584CFF}" destId="{AC6B51E4-9388-4A58-B793-229E4DC40400}" srcOrd="0" destOrd="0" presId="urn:microsoft.com/office/officeart/2005/8/layout/chevron2"/>
    <dgm:cxn modelId="{1E6085DC-B71B-4134-AAB7-54EEC11C1CC1}" type="presParOf" srcId="{AC6B51E4-9388-4A58-B793-229E4DC40400}" destId="{04B7ED12-A788-4107-AB0A-7D43C921BB0F}" srcOrd="0" destOrd="0" presId="urn:microsoft.com/office/officeart/2005/8/layout/chevron2"/>
    <dgm:cxn modelId="{CB36822B-8E5D-4076-BCAF-D82E55B6E2A9}" type="presParOf" srcId="{AC6B51E4-9388-4A58-B793-229E4DC40400}" destId="{44C926E7-D236-4D82-86CE-6D4D7D6516C1}" srcOrd="1" destOrd="0" presId="urn:microsoft.com/office/officeart/2005/8/layout/chevron2"/>
    <dgm:cxn modelId="{A8A23CB6-DA5B-4A5C-BE31-581AC50778B9}" type="presParOf" srcId="{5DADF553-DC38-4E54-A48A-C2146B584CFF}" destId="{2729DC28-ECBF-4C84-BDE5-CB1F29228CC3}" srcOrd="1" destOrd="0" presId="urn:microsoft.com/office/officeart/2005/8/layout/chevron2"/>
    <dgm:cxn modelId="{79A459B3-E1F6-406A-80DC-E805E9A52455}" type="presParOf" srcId="{5DADF553-DC38-4E54-A48A-C2146B584CFF}" destId="{5D061BC3-3B85-4DAA-BC50-D6C79D825843}" srcOrd="2" destOrd="0" presId="urn:microsoft.com/office/officeart/2005/8/layout/chevron2"/>
    <dgm:cxn modelId="{47A8FB12-07CD-46DD-AB8B-FEBF2D9CD779}" type="presParOf" srcId="{5D061BC3-3B85-4DAA-BC50-D6C79D825843}" destId="{C7688AA4-B53A-489C-929F-801383553692}" srcOrd="0" destOrd="0" presId="urn:microsoft.com/office/officeart/2005/8/layout/chevron2"/>
    <dgm:cxn modelId="{A5696103-9993-411D-A057-28155CBD51B2}" type="presParOf" srcId="{5D061BC3-3B85-4DAA-BC50-D6C79D825843}" destId="{79F33252-B49E-4DB5-BF1A-A5D62FB1E5D6}" srcOrd="1" destOrd="0" presId="urn:microsoft.com/office/officeart/2005/8/layout/chevron2"/>
    <dgm:cxn modelId="{727F501F-98C4-4626-85C2-9C997DBAE9A8}" type="presParOf" srcId="{5DADF553-DC38-4E54-A48A-C2146B584CFF}" destId="{672AF17D-9970-4FB4-B2FA-3C6B649AF535}" srcOrd="3" destOrd="0" presId="urn:microsoft.com/office/officeart/2005/8/layout/chevron2"/>
    <dgm:cxn modelId="{8CBFDB1D-9704-4117-A7E2-6BEA7CD432BF}" type="presParOf" srcId="{5DADF553-DC38-4E54-A48A-C2146B584CFF}" destId="{7A449551-E92D-49AA-9E1F-D627240F2336}" srcOrd="4" destOrd="0" presId="urn:microsoft.com/office/officeart/2005/8/layout/chevron2"/>
    <dgm:cxn modelId="{0EE560D8-0596-4328-9FEF-9F8A9FF73019}" type="presParOf" srcId="{7A449551-E92D-49AA-9E1F-D627240F2336}" destId="{12FE6956-4B39-4CB8-BE44-9B4B9C276B77}" srcOrd="0" destOrd="0" presId="urn:microsoft.com/office/officeart/2005/8/layout/chevron2"/>
    <dgm:cxn modelId="{24C96924-1085-4D4E-8008-DFD604941023}" type="presParOf" srcId="{7A449551-E92D-49AA-9E1F-D627240F2336}" destId="{6BBDD66D-6D35-460E-847E-45615DA2C865}" srcOrd="1" destOrd="0" presId="urn:microsoft.com/office/officeart/2005/8/layout/chevron2"/>
    <dgm:cxn modelId="{C953A9AE-EB18-41AF-9129-C9E4B154F48E}" type="presParOf" srcId="{5DADF553-DC38-4E54-A48A-C2146B584CFF}" destId="{9369D202-83A8-4AAA-ADC2-3ACDF9C0A3D3}" srcOrd="5" destOrd="0" presId="urn:microsoft.com/office/officeart/2005/8/layout/chevron2"/>
    <dgm:cxn modelId="{9C87673F-7829-4D66-BDCA-FA97D61E0B6B}" type="presParOf" srcId="{5DADF553-DC38-4E54-A48A-C2146B584CFF}" destId="{2EDEBD80-5533-4A75-8EBB-C828CE77F7B3}" srcOrd="6" destOrd="0" presId="urn:microsoft.com/office/officeart/2005/8/layout/chevron2"/>
    <dgm:cxn modelId="{AE80723E-65B4-4F10-92CB-A6004A6B46FC}" type="presParOf" srcId="{2EDEBD80-5533-4A75-8EBB-C828CE77F7B3}" destId="{8CC2E65B-8D60-410C-9143-E4CE6EDE7545}" srcOrd="0" destOrd="0" presId="urn:microsoft.com/office/officeart/2005/8/layout/chevron2"/>
    <dgm:cxn modelId="{ACEE84EE-7554-49D4-8DDE-41A3D8D5E4DE}" type="presParOf" srcId="{2EDEBD80-5533-4A75-8EBB-C828CE77F7B3}" destId="{5D373D7C-B444-46F4-93B6-59EE5201A8C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106028-86AF-4501-A55B-EBC8AEA85AB0}" type="doc">
      <dgm:prSet loTypeId="urn:microsoft.com/office/officeart/2005/8/layout/chevron2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061B249A-3130-48B6-9683-D413BA0CD2AB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70CBBA98-1099-47C6-B693-112EE7DA019B}" type="parTrans" cxnId="{9FC77882-9BEB-48AE-9E4E-EFAFCC62C87C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42D62F3F-9BA0-4FBC-8C8A-4148EE6E47D8}" type="sibTrans" cxnId="{9FC77882-9BEB-48AE-9E4E-EFAFCC62C87C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48575A41-81FA-44E0-BA38-D2CC3BCB2BCC}">
      <dgm:prSet phldrT="[Text]" custT="1"/>
      <dgm:spPr/>
      <dgm:t>
        <a:bodyPr/>
        <a:lstStyle/>
        <a:p>
          <a:r>
            <a:rPr lang="en-US" sz="2800" smtClean="0">
              <a:latin typeface="Times New Roman" pitchFamily="18" charset="0"/>
              <a:cs typeface="Times New Roman" pitchFamily="18" charset="0"/>
            </a:rPr>
            <a:t>Kế toán tăng tài sản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63F8E681-BBAA-4B17-BCA3-015D0081B898}" type="parTrans" cxnId="{566E2074-A331-478B-B5A3-C29689685E6C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04613CD9-7ECA-4B99-AC59-346BF7630C50}" type="sibTrans" cxnId="{566E2074-A331-478B-B5A3-C29689685E6C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202D1403-2215-4FC3-8200-966F8FCD3043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CE2BE2FB-8C5F-4797-94C5-7F402C78A122}" type="parTrans" cxnId="{EFE5FDB1-5AFC-40E8-B069-73C38DB65E54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F98BFED8-362A-41DB-867A-96CAB5726E03}" type="sibTrans" cxnId="{EFE5FDB1-5AFC-40E8-B069-73C38DB65E54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15D6DBA8-1A7D-446D-BE09-A7D95F85FC90}">
      <dgm:prSet phldrT="[Text]" custT="1"/>
      <dgm:spPr/>
      <dgm:t>
        <a:bodyPr/>
        <a:lstStyle/>
        <a:p>
          <a:r>
            <a:rPr lang="en-US" sz="2800" smtClean="0">
              <a:latin typeface="Times New Roman" pitchFamily="18" charset="0"/>
              <a:cs typeface="Times New Roman" pitchFamily="18" charset="0"/>
            </a:rPr>
            <a:t>Kế toán giảm tài sản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53AED70F-EEC3-4F97-8A73-BD76304387CA}" type="parTrans" cxnId="{41C2D752-F34F-4A1F-8FF0-1F9AAA8FA2C9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941494E0-C597-415C-9113-A081F4D4B03C}" type="sibTrans" cxnId="{41C2D752-F34F-4A1F-8FF0-1F9AAA8FA2C9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660A9C25-CBCB-4A94-9541-D833732CBF8F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287378BF-64BA-4173-BCB4-611DE8EFCF71}" type="parTrans" cxnId="{7CA71C04-821F-4664-A37D-BA65C2BB20E3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D26965FC-5D2A-4BD4-956A-7CAD841662EB}" type="sibTrans" cxnId="{7CA71C04-821F-4664-A37D-BA65C2BB20E3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F4A507A9-4D16-4EA0-AAA0-7B5B3AD77D82}">
      <dgm:prSet phldrT="[Text]" custT="1"/>
      <dgm:spPr/>
      <dgm:t>
        <a:bodyPr/>
        <a:lstStyle/>
        <a:p>
          <a:r>
            <a:rPr lang="en-US" sz="2800" smtClean="0">
              <a:latin typeface="Times New Roman" pitchFamily="18" charset="0"/>
              <a:cs typeface="Times New Roman" pitchFamily="18" charset="0"/>
            </a:rPr>
            <a:t>Điều chỉnh tài sản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E909B508-98EC-4667-B8F3-36DDDEA52D0D}" type="parTrans" cxnId="{B65FEFBC-787E-436E-9483-C2BEFD0CBB39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3E76970A-2916-4BBC-98B5-8D3E8400EBA6}" type="sibTrans" cxnId="{B65FEFBC-787E-436E-9483-C2BEFD0CBB39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AEBF15C2-2F7A-46DB-B002-7921084EC5EA}">
      <dgm:prSet phldrT="[Text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3E45A1B7-10AE-4E80-B77F-53D19AE2E14E}" type="parTrans" cxnId="{4FC51BF6-F3C6-497D-ADE2-434F829B5071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B8E0AE29-9235-433E-A3BC-9154007F4837}" type="sibTrans" cxnId="{4FC51BF6-F3C6-497D-ADE2-434F829B5071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D10C6362-0305-40C0-9E33-3B670CFC05BE}">
      <dgm:prSet phldrT="[Text]" custT="1"/>
      <dgm:spPr/>
      <dgm:t>
        <a:bodyPr/>
        <a:lstStyle/>
        <a:p>
          <a:r>
            <a:rPr lang="en-US" sz="2800" smtClean="0">
              <a:latin typeface="Times New Roman" pitchFamily="18" charset="0"/>
              <a:cs typeface="Times New Roman" pitchFamily="18" charset="0"/>
            </a:rPr>
            <a:t>Hao mòn, khấu hao tài sản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ED664054-3AC6-46B2-A035-DD9E9FEFB3B2}" type="parTrans" cxnId="{2841799C-FEAF-4AD3-BB23-F378745CF574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D83FC6D6-C632-477C-BCE2-8C89FC4C57AB}" type="sibTrans" cxnId="{2841799C-FEAF-4AD3-BB23-F378745CF574}">
      <dgm:prSet/>
      <dgm:spPr/>
      <dgm:t>
        <a:bodyPr/>
        <a:lstStyle/>
        <a:p>
          <a:endParaRPr lang="en-US" sz="2800">
            <a:latin typeface="Times New Roman" pitchFamily="18" charset="0"/>
            <a:cs typeface="Times New Roman" pitchFamily="18" charset="0"/>
          </a:endParaRPr>
        </a:p>
      </dgm:t>
    </dgm:pt>
    <dgm:pt modelId="{5DADF553-DC38-4E54-A48A-C2146B584CFF}" type="pres">
      <dgm:prSet presAssocID="{CE106028-86AF-4501-A55B-EBC8AEA85AB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6B51E4-9388-4A58-B793-229E4DC40400}" type="pres">
      <dgm:prSet presAssocID="{061B249A-3130-48B6-9683-D413BA0CD2AB}" presName="composite" presStyleCnt="0"/>
      <dgm:spPr/>
      <dgm:t>
        <a:bodyPr/>
        <a:lstStyle/>
        <a:p>
          <a:endParaRPr lang="en-US"/>
        </a:p>
      </dgm:t>
    </dgm:pt>
    <dgm:pt modelId="{04B7ED12-A788-4107-AB0A-7D43C921BB0F}" type="pres">
      <dgm:prSet presAssocID="{061B249A-3130-48B6-9683-D413BA0CD2A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C926E7-D236-4D82-86CE-6D4D7D6516C1}" type="pres">
      <dgm:prSet presAssocID="{061B249A-3130-48B6-9683-D413BA0CD2AB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29DC28-ECBF-4C84-BDE5-CB1F29228CC3}" type="pres">
      <dgm:prSet presAssocID="{42D62F3F-9BA0-4FBC-8C8A-4148EE6E47D8}" presName="sp" presStyleCnt="0"/>
      <dgm:spPr/>
      <dgm:t>
        <a:bodyPr/>
        <a:lstStyle/>
        <a:p>
          <a:endParaRPr lang="en-US"/>
        </a:p>
      </dgm:t>
    </dgm:pt>
    <dgm:pt modelId="{5D061BC3-3B85-4DAA-BC50-D6C79D825843}" type="pres">
      <dgm:prSet presAssocID="{202D1403-2215-4FC3-8200-966F8FCD3043}" presName="composite" presStyleCnt="0"/>
      <dgm:spPr/>
      <dgm:t>
        <a:bodyPr/>
        <a:lstStyle/>
        <a:p>
          <a:endParaRPr lang="en-US"/>
        </a:p>
      </dgm:t>
    </dgm:pt>
    <dgm:pt modelId="{C7688AA4-B53A-489C-929F-801383553692}" type="pres">
      <dgm:prSet presAssocID="{202D1403-2215-4FC3-8200-966F8FCD304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F33252-B49E-4DB5-BF1A-A5D62FB1E5D6}" type="pres">
      <dgm:prSet presAssocID="{202D1403-2215-4FC3-8200-966F8FCD304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2AF17D-9970-4FB4-B2FA-3C6B649AF535}" type="pres">
      <dgm:prSet presAssocID="{F98BFED8-362A-41DB-867A-96CAB5726E03}" presName="sp" presStyleCnt="0"/>
      <dgm:spPr/>
      <dgm:t>
        <a:bodyPr/>
        <a:lstStyle/>
        <a:p>
          <a:endParaRPr lang="en-US"/>
        </a:p>
      </dgm:t>
    </dgm:pt>
    <dgm:pt modelId="{7A449551-E92D-49AA-9E1F-D627240F2336}" type="pres">
      <dgm:prSet presAssocID="{660A9C25-CBCB-4A94-9541-D833732CBF8F}" presName="composite" presStyleCnt="0"/>
      <dgm:spPr/>
      <dgm:t>
        <a:bodyPr/>
        <a:lstStyle/>
        <a:p>
          <a:endParaRPr lang="en-US"/>
        </a:p>
      </dgm:t>
    </dgm:pt>
    <dgm:pt modelId="{12FE6956-4B39-4CB8-BE44-9B4B9C276B77}" type="pres">
      <dgm:prSet presAssocID="{660A9C25-CBCB-4A94-9541-D833732CBF8F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BDD66D-6D35-460E-847E-45615DA2C865}" type="pres">
      <dgm:prSet presAssocID="{660A9C25-CBCB-4A94-9541-D833732CBF8F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69D202-83A8-4AAA-ADC2-3ACDF9C0A3D3}" type="pres">
      <dgm:prSet presAssocID="{D26965FC-5D2A-4BD4-956A-7CAD841662EB}" presName="sp" presStyleCnt="0"/>
      <dgm:spPr/>
      <dgm:t>
        <a:bodyPr/>
        <a:lstStyle/>
        <a:p>
          <a:endParaRPr lang="en-US"/>
        </a:p>
      </dgm:t>
    </dgm:pt>
    <dgm:pt modelId="{2EDEBD80-5533-4A75-8EBB-C828CE77F7B3}" type="pres">
      <dgm:prSet presAssocID="{AEBF15C2-2F7A-46DB-B002-7921084EC5EA}" presName="composite" presStyleCnt="0"/>
      <dgm:spPr/>
      <dgm:t>
        <a:bodyPr/>
        <a:lstStyle/>
        <a:p>
          <a:endParaRPr lang="en-US"/>
        </a:p>
      </dgm:t>
    </dgm:pt>
    <dgm:pt modelId="{8CC2E65B-8D60-410C-9143-E4CE6EDE7545}" type="pres">
      <dgm:prSet presAssocID="{AEBF15C2-2F7A-46DB-B002-7921084EC5EA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373D7C-B444-46F4-93B6-59EE5201A8CF}" type="pres">
      <dgm:prSet presAssocID="{AEBF15C2-2F7A-46DB-B002-7921084EC5EA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0CF5D2-0597-4C63-9BAB-190CFF37A220}" type="presOf" srcId="{D10C6362-0305-40C0-9E33-3B670CFC05BE}" destId="{5D373D7C-B444-46F4-93B6-59EE5201A8CF}" srcOrd="0" destOrd="0" presId="urn:microsoft.com/office/officeart/2005/8/layout/chevron2"/>
    <dgm:cxn modelId="{48F69F3A-F6F7-4B3D-B698-11995DF7F7DB}" type="presOf" srcId="{061B249A-3130-48B6-9683-D413BA0CD2AB}" destId="{04B7ED12-A788-4107-AB0A-7D43C921BB0F}" srcOrd="0" destOrd="0" presId="urn:microsoft.com/office/officeart/2005/8/layout/chevron2"/>
    <dgm:cxn modelId="{3D187683-00E0-4FD3-A9C1-A785652B538C}" type="presOf" srcId="{48575A41-81FA-44E0-BA38-D2CC3BCB2BCC}" destId="{44C926E7-D236-4D82-86CE-6D4D7D6516C1}" srcOrd="0" destOrd="0" presId="urn:microsoft.com/office/officeart/2005/8/layout/chevron2"/>
    <dgm:cxn modelId="{D94FA7AF-B887-4056-A7F6-DB17AB7C926C}" type="presOf" srcId="{CE106028-86AF-4501-A55B-EBC8AEA85AB0}" destId="{5DADF553-DC38-4E54-A48A-C2146B584CFF}" srcOrd="0" destOrd="0" presId="urn:microsoft.com/office/officeart/2005/8/layout/chevron2"/>
    <dgm:cxn modelId="{867F3019-1FF0-4ED1-9798-769E1D790B63}" type="presOf" srcId="{660A9C25-CBCB-4A94-9541-D833732CBF8F}" destId="{12FE6956-4B39-4CB8-BE44-9B4B9C276B77}" srcOrd="0" destOrd="0" presId="urn:microsoft.com/office/officeart/2005/8/layout/chevron2"/>
    <dgm:cxn modelId="{28B1B408-CAC4-4635-83B5-00051A191102}" type="presOf" srcId="{AEBF15C2-2F7A-46DB-B002-7921084EC5EA}" destId="{8CC2E65B-8D60-410C-9143-E4CE6EDE7545}" srcOrd="0" destOrd="0" presId="urn:microsoft.com/office/officeart/2005/8/layout/chevron2"/>
    <dgm:cxn modelId="{2841799C-FEAF-4AD3-BB23-F378745CF574}" srcId="{AEBF15C2-2F7A-46DB-B002-7921084EC5EA}" destId="{D10C6362-0305-40C0-9E33-3B670CFC05BE}" srcOrd="0" destOrd="0" parTransId="{ED664054-3AC6-46B2-A035-DD9E9FEFB3B2}" sibTransId="{D83FC6D6-C632-477C-BCE2-8C89FC4C57AB}"/>
    <dgm:cxn modelId="{566E2074-A331-478B-B5A3-C29689685E6C}" srcId="{061B249A-3130-48B6-9683-D413BA0CD2AB}" destId="{48575A41-81FA-44E0-BA38-D2CC3BCB2BCC}" srcOrd="0" destOrd="0" parTransId="{63F8E681-BBAA-4B17-BCA3-015D0081B898}" sibTransId="{04613CD9-7ECA-4B99-AC59-346BF7630C50}"/>
    <dgm:cxn modelId="{B65FEFBC-787E-436E-9483-C2BEFD0CBB39}" srcId="{660A9C25-CBCB-4A94-9541-D833732CBF8F}" destId="{F4A507A9-4D16-4EA0-AAA0-7B5B3AD77D82}" srcOrd="0" destOrd="0" parTransId="{E909B508-98EC-4667-B8F3-36DDDEA52D0D}" sibTransId="{3E76970A-2916-4BBC-98B5-8D3E8400EBA6}"/>
    <dgm:cxn modelId="{7CA71C04-821F-4664-A37D-BA65C2BB20E3}" srcId="{CE106028-86AF-4501-A55B-EBC8AEA85AB0}" destId="{660A9C25-CBCB-4A94-9541-D833732CBF8F}" srcOrd="2" destOrd="0" parTransId="{287378BF-64BA-4173-BCB4-611DE8EFCF71}" sibTransId="{D26965FC-5D2A-4BD4-956A-7CAD841662EB}"/>
    <dgm:cxn modelId="{3BB6FCB2-44B6-4643-83BE-8E07AC0D5B3F}" type="presOf" srcId="{F4A507A9-4D16-4EA0-AAA0-7B5B3AD77D82}" destId="{6BBDD66D-6D35-460E-847E-45615DA2C865}" srcOrd="0" destOrd="0" presId="urn:microsoft.com/office/officeart/2005/8/layout/chevron2"/>
    <dgm:cxn modelId="{BF5FCC74-7F28-4CA9-B27C-1A8E43FB0DA3}" type="presOf" srcId="{15D6DBA8-1A7D-446D-BE09-A7D95F85FC90}" destId="{79F33252-B49E-4DB5-BF1A-A5D62FB1E5D6}" srcOrd="0" destOrd="0" presId="urn:microsoft.com/office/officeart/2005/8/layout/chevron2"/>
    <dgm:cxn modelId="{EFE5FDB1-5AFC-40E8-B069-73C38DB65E54}" srcId="{CE106028-86AF-4501-A55B-EBC8AEA85AB0}" destId="{202D1403-2215-4FC3-8200-966F8FCD3043}" srcOrd="1" destOrd="0" parTransId="{CE2BE2FB-8C5F-4797-94C5-7F402C78A122}" sibTransId="{F98BFED8-362A-41DB-867A-96CAB5726E03}"/>
    <dgm:cxn modelId="{9FC77882-9BEB-48AE-9E4E-EFAFCC62C87C}" srcId="{CE106028-86AF-4501-A55B-EBC8AEA85AB0}" destId="{061B249A-3130-48B6-9683-D413BA0CD2AB}" srcOrd="0" destOrd="0" parTransId="{70CBBA98-1099-47C6-B693-112EE7DA019B}" sibTransId="{42D62F3F-9BA0-4FBC-8C8A-4148EE6E47D8}"/>
    <dgm:cxn modelId="{DA358FBF-D8F0-4802-A858-EF965D895AA9}" type="presOf" srcId="{202D1403-2215-4FC3-8200-966F8FCD3043}" destId="{C7688AA4-B53A-489C-929F-801383553692}" srcOrd="0" destOrd="0" presId="urn:microsoft.com/office/officeart/2005/8/layout/chevron2"/>
    <dgm:cxn modelId="{4FC51BF6-F3C6-497D-ADE2-434F829B5071}" srcId="{CE106028-86AF-4501-A55B-EBC8AEA85AB0}" destId="{AEBF15C2-2F7A-46DB-B002-7921084EC5EA}" srcOrd="3" destOrd="0" parTransId="{3E45A1B7-10AE-4E80-B77F-53D19AE2E14E}" sibTransId="{B8E0AE29-9235-433E-A3BC-9154007F4837}"/>
    <dgm:cxn modelId="{41C2D752-F34F-4A1F-8FF0-1F9AAA8FA2C9}" srcId="{202D1403-2215-4FC3-8200-966F8FCD3043}" destId="{15D6DBA8-1A7D-446D-BE09-A7D95F85FC90}" srcOrd="0" destOrd="0" parTransId="{53AED70F-EEC3-4F97-8A73-BD76304387CA}" sibTransId="{941494E0-C597-415C-9113-A081F4D4B03C}"/>
    <dgm:cxn modelId="{C639A82D-EF7C-4E35-8C9C-7EE57D6E113B}" type="presParOf" srcId="{5DADF553-DC38-4E54-A48A-C2146B584CFF}" destId="{AC6B51E4-9388-4A58-B793-229E4DC40400}" srcOrd="0" destOrd="0" presId="urn:microsoft.com/office/officeart/2005/8/layout/chevron2"/>
    <dgm:cxn modelId="{799A3A64-E450-48E0-837A-A673D476C9EB}" type="presParOf" srcId="{AC6B51E4-9388-4A58-B793-229E4DC40400}" destId="{04B7ED12-A788-4107-AB0A-7D43C921BB0F}" srcOrd="0" destOrd="0" presId="urn:microsoft.com/office/officeart/2005/8/layout/chevron2"/>
    <dgm:cxn modelId="{ED0CAD0A-E255-4607-8CFB-F27A12F17BDF}" type="presParOf" srcId="{AC6B51E4-9388-4A58-B793-229E4DC40400}" destId="{44C926E7-D236-4D82-86CE-6D4D7D6516C1}" srcOrd="1" destOrd="0" presId="urn:microsoft.com/office/officeart/2005/8/layout/chevron2"/>
    <dgm:cxn modelId="{C36D9F4C-0280-4FDA-A9A1-3F26FE2D73CB}" type="presParOf" srcId="{5DADF553-DC38-4E54-A48A-C2146B584CFF}" destId="{2729DC28-ECBF-4C84-BDE5-CB1F29228CC3}" srcOrd="1" destOrd="0" presId="urn:microsoft.com/office/officeart/2005/8/layout/chevron2"/>
    <dgm:cxn modelId="{B52C9E35-DB20-4CD3-9045-9BBE65A63D78}" type="presParOf" srcId="{5DADF553-DC38-4E54-A48A-C2146B584CFF}" destId="{5D061BC3-3B85-4DAA-BC50-D6C79D825843}" srcOrd="2" destOrd="0" presId="urn:microsoft.com/office/officeart/2005/8/layout/chevron2"/>
    <dgm:cxn modelId="{945621AD-C148-496E-BAB9-3E3AF66CC909}" type="presParOf" srcId="{5D061BC3-3B85-4DAA-BC50-D6C79D825843}" destId="{C7688AA4-B53A-489C-929F-801383553692}" srcOrd="0" destOrd="0" presId="urn:microsoft.com/office/officeart/2005/8/layout/chevron2"/>
    <dgm:cxn modelId="{6D9BC40D-6060-487A-9174-E526C94BBA0F}" type="presParOf" srcId="{5D061BC3-3B85-4DAA-BC50-D6C79D825843}" destId="{79F33252-B49E-4DB5-BF1A-A5D62FB1E5D6}" srcOrd="1" destOrd="0" presId="urn:microsoft.com/office/officeart/2005/8/layout/chevron2"/>
    <dgm:cxn modelId="{CC58A6B7-F932-4C26-ADC1-31757E0E4B45}" type="presParOf" srcId="{5DADF553-DC38-4E54-A48A-C2146B584CFF}" destId="{672AF17D-9970-4FB4-B2FA-3C6B649AF535}" srcOrd="3" destOrd="0" presId="urn:microsoft.com/office/officeart/2005/8/layout/chevron2"/>
    <dgm:cxn modelId="{68E2048D-9713-4576-B2D8-78F8D3B200BF}" type="presParOf" srcId="{5DADF553-DC38-4E54-A48A-C2146B584CFF}" destId="{7A449551-E92D-49AA-9E1F-D627240F2336}" srcOrd="4" destOrd="0" presId="urn:microsoft.com/office/officeart/2005/8/layout/chevron2"/>
    <dgm:cxn modelId="{3EE45D40-B8D3-4CB6-960E-4C050C4E013B}" type="presParOf" srcId="{7A449551-E92D-49AA-9E1F-D627240F2336}" destId="{12FE6956-4B39-4CB8-BE44-9B4B9C276B77}" srcOrd="0" destOrd="0" presId="urn:microsoft.com/office/officeart/2005/8/layout/chevron2"/>
    <dgm:cxn modelId="{2D86246A-2537-4189-9C1D-B793A44075CF}" type="presParOf" srcId="{7A449551-E92D-49AA-9E1F-D627240F2336}" destId="{6BBDD66D-6D35-460E-847E-45615DA2C865}" srcOrd="1" destOrd="0" presId="urn:microsoft.com/office/officeart/2005/8/layout/chevron2"/>
    <dgm:cxn modelId="{A7FAB8CF-FB50-46F2-ABED-DC3A9A84AED4}" type="presParOf" srcId="{5DADF553-DC38-4E54-A48A-C2146B584CFF}" destId="{9369D202-83A8-4AAA-ADC2-3ACDF9C0A3D3}" srcOrd="5" destOrd="0" presId="urn:microsoft.com/office/officeart/2005/8/layout/chevron2"/>
    <dgm:cxn modelId="{285F78F3-6A00-4E82-BF72-37ADF0DD8FAB}" type="presParOf" srcId="{5DADF553-DC38-4E54-A48A-C2146B584CFF}" destId="{2EDEBD80-5533-4A75-8EBB-C828CE77F7B3}" srcOrd="6" destOrd="0" presId="urn:microsoft.com/office/officeart/2005/8/layout/chevron2"/>
    <dgm:cxn modelId="{421F4BD7-59F3-4D40-843A-6DAC8F66F5FF}" type="presParOf" srcId="{2EDEBD80-5533-4A75-8EBB-C828CE77F7B3}" destId="{8CC2E65B-8D60-410C-9143-E4CE6EDE7545}" srcOrd="0" destOrd="0" presId="urn:microsoft.com/office/officeart/2005/8/layout/chevron2"/>
    <dgm:cxn modelId="{C4656EEC-71B5-4A13-8895-0DF4B4594CDA}" type="presParOf" srcId="{2EDEBD80-5533-4A75-8EBB-C828CE77F7B3}" destId="{5D373D7C-B444-46F4-93B6-59EE5201A8C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B7ED12-A788-4107-AB0A-7D43C921BB0F}">
      <dsp:nvSpPr>
        <dsp:cNvPr id="0" name=""/>
        <dsp:cNvSpPr/>
      </dsp:nvSpPr>
      <dsp:spPr>
        <a:xfrm rot="5400000">
          <a:off x="-198759" y="205359"/>
          <a:ext cx="1325060" cy="9275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en-US" sz="3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-198759" y="205359"/>
        <a:ext cx="1325060" cy="927542"/>
      </dsp:txXfrm>
    </dsp:sp>
    <dsp:sp modelId="{44C926E7-D236-4D82-86CE-6D4D7D6516C1}">
      <dsp:nvSpPr>
        <dsp:cNvPr id="0" name=""/>
        <dsp:cNvSpPr/>
      </dsp:nvSpPr>
      <dsp:spPr>
        <a:xfrm rot="5400000">
          <a:off x="4071500" y="-3137357"/>
          <a:ext cx="861742" cy="71496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Sơ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đồ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nghiệp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vụ</a:t>
          </a:r>
          <a:endParaRPr lang="en-US" sz="3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4071500" y="-3137357"/>
        <a:ext cx="861742" cy="7149657"/>
      </dsp:txXfrm>
    </dsp:sp>
    <dsp:sp modelId="{C7688AA4-B53A-489C-929F-801383553692}">
      <dsp:nvSpPr>
        <dsp:cNvPr id="0" name=""/>
        <dsp:cNvSpPr/>
      </dsp:nvSpPr>
      <dsp:spPr>
        <a:xfrm rot="5400000">
          <a:off x="-198759" y="1384872"/>
          <a:ext cx="1325060" cy="9275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en-US" sz="3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-198759" y="1384872"/>
        <a:ext cx="1325060" cy="927542"/>
      </dsp:txXfrm>
    </dsp:sp>
    <dsp:sp modelId="{79F33252-B49E-4DB5-BF1A-A5D62FB1E5D6}">
      <dsp:nvSpPr>
        <dsp:cNvPr id="0" name=""/>
        <dsp:cNvSpPr/>
      </dsp:nvSpPr>
      <dsp:spPr>
        <a:xfrm rot="5400000">
          <a:off x="4071726" y="-1958070"/>
          <a:ext cx="861289" cy="71496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Nghiệp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vụ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chi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tiết</a:t>
          </a:r>
          <a:endParaRPr lang="en-US" sz="3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4071726" y="-1958070"/>
        <a:ext cx="861289" cy="7149657"/>
      </dsp:txXfrm>
    </dsp:sp>
    <dsp:sp modelId="{12FE6956-4B39-4CB8-BE44-9B4B9C276B77}">
      <dsp:nvSpPr>
        <dsp:cNvPr id="0" name=""/>
        <dsp:cNvSpPr/>
      </dsp:nvSpPr>
      <dsp:spPr>
        <a:xfrm rot="5400000">
          <a:off x="-198759" y="2564385"/>
          <a:ext cx="1325060" cy="9275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en-US" sz="3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-198759" y="2564385"/>
        <a:ext cx="1325060" cy="927542"/>
      </dsp:txXfrm>
    </dsp:sp>
    <dsp:sp modelId="{6BBDD66D-6D35-460E-847E-45615DA2C865}">
      <dsp:nvSpPr>
        <dsp:cNvPr id="0" name=""/>
        <dsp:cNvSpPr/>
      </dsp:nvSpPr>
      <dsp:spPr>
        <a:xfrm rot="5400000">
          <a:off x="4071726" y="-778557"/>
          <a:ext cx="861289" cy="71496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Sơ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đồ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hạch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toán</a:t>
          </a:r>
          <a:endParaRPr lang="en-US" sz="3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4071726" y="-778557"/>
        <a:ext cx="861289" cy="7149657"/>
      </dsp:txXfrm>
    </dsp:sp>
    <dsp:sp modelId="{8CC2E65B-8D60-410C-9143-E4CE6EDE7545}">
      <dsp:nvSpPr>
        <dsp:cNvPr id="0" name=""/>
        <dsp:cNvSpPr/>
      </dsp:nvSpPr>
      <dsp:spPr>
        <a:xfrm rot="5400000">
          <a:off x="-198759" y="3743898"/>
          <a:ext cx="1325060" cy="9275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endParaRPr lang="en-US" sz="3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-198759" y="3743898"/>
        <a:ext cx="1325060" cy="927542"/>
      </dsp:txXfrm>
    </dsp:sp>
    <dsp:sp modelId="{5D373D7C-B444-46F4-93B6-59EE5201A8CF}">
      <dsp:nvSpPr>
        <dsp:cNvPr id="0" name=""/>
        <dsp:cNvSpPr/>
      </dsp:nvSpPr>
      <dsp:spPr>
        <a:xfrm rot="5400000">
          <a:off x="4071726" y="400955"/>
          <a:ext cx="861289" cy="71496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Chứng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từ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sổ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sách</a:t>
          </a:r>
          <a:endParaRPr lang="en-US" sz="3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4071726" y="400955"/>
        <a:ext cx="861289" cy="714965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B7ED12-A788-4107-AB0A-7D43C921BB0F}">
      <dsp:nvSpPr>
        <dsp:cNvPr id="0" name=""/>
        <dsp:cNvSpPr/>
      </dsp:nvSpPr>
      <dsp:spPr>
        <a:xfrm rot="5400000">
          <a:off x="-198759" y="205359"/>
          <a:ext cx="1325060" cy="92754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98759" y="205359"/>
        <a:ext cx="1325060" cy="927542"/>
      </dsp:txXfrm>
    </dsp:sp>
    <dsp:sp modelId="{44C926E7-D236-4D82-86CE-6D4D7D6516C1}">
      <dsp:nvSpPr>
        <dsp:cNvPr id="0" name=""/>
        <dsp:cNvSpPr/>
      </dsp:nvSpPr>
      <dsp:spPr>
        <a:xfrm rot="5400000">
          <a:off x="4071500" y="-3137357"/>
          <a:ext cx="861742" cy="7149657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smtClean="0">
              <a:latin typeface="Times New Roman" pitchFamily="18" charset="0"/>
              <a:cs typeface="Times New Roman" pitchFamily="18" charset="0"/>
            </a:rPr>
            <a:t>Kế toán tăng tài sản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071500" y="-3137357"/>
        <a:ext cx="861742" cy="7149657"/>
      </dsp:txXfrm>
    </dsp:sp>
    <dsp:sp modelId="{C7688AA4-B53A-489C-929F-801383553692}">
      <dsp:nvSpPr>
        <dsp:cNvPr id="0" name=""/>
        <dsp:cNvSpPr/>
      </dsp:nvSpPr>
      <dsp:spPr>
        <a:xfrm rot="5400000">
          <a:off x="-198759" y="1384872"/>
          <a:ext cx="1325060" cy="92754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98759" y="1384872"/>
        <a:ext cx="1325060" cy="927542"/>
      </dsp:txXfrm>
    </dsp:sp>
    <dsp:sp modelId="{79F33252-B49E-4DB5-BF1A-A5D62FB1E5D6}">
      <dsp:nvSpPr>
        <dsp:cNvPr id="0" name=""/>
        <dsp:cNvSpPr/>
      </dsp:nvSpPr>
      <dsp:spPr>
        <a:xfrm rot="5400000">
          <a:off x="4071726" y="-1958070"/>
          <a:ext cx="861289" cy="7149657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smtClean="0">
              <a:latin typeface="Times New Roman" pitchFamily="18" charset="0"/>
              <a:cs typeface="Times New Roman" pitchFamily="18" charset="0"/>
            </a:rPr>
            <a:t>Kế toán giảm tài sản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071726" y="-1958070"/>
        <a:ext cx="861289" cy="7149657"/>
      </dsp:txXfrm>
    </dsp:sp>
    <dsp:sp modelId="{12FE6956-4B39-4CB8-BE44-9B4B9C276B77}">
      <dsp:nvSpPr>
        <dsp:cNvPr id="0" name=""/>
        <dsp:cNvSpPr/>
      </dsp:nvSpPr>
      <dsp:spPr>
        <a:xfrm rot="5400000">
          <a:off x="-198759" y="2564385"/>
          <a:ext cx="1325060" cy="92754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98759" y="2564385"/>
        <a:ext cx="1325060" cy="927542"/>
      </dsp:txXfrm>
    </dsp:sp>
    <dsp:sp modelId="{6BBDD66D-6D35-460E-847E-45615DA2C865}">
      <dsp:nvSpPr>
        <dsp:cNvPr id="0" name=""/>
        <dsp:cNvSpPr/>
      </dsp:nvSpPr>
      <dsp:spPr>
        <a:xfrm rot="5400000">
          <a:off x="4071726" y="-778557"/>
          <a:ext cx="861289" cy="7149657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smtClean="0">
              <a:latin typeface="Times New Roman" pitchFamily="18" charset="0"/>
              <a:cs typeface="Times New Roman" pitchFamily="18" charset="0"/>
            </a:rPr>
            <a:t>Điều chỉnh tài sản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071726" y="-778557"/>
        <a:ext cx="861289" cy="7149657"/>
      </dsp:txXfrm>
    </dsp:sp>
    <dsp:sp modelId="{8CC2E65B-8D60-410C-9143-E4CE6EDE7545}">
      <dsp:nvSpPr>
        <dsp:cNvPr id="0" name=""/>
        <dsp:cNvSpPr/>
      </dsp:nvSpPr>
      <dsp:spPr>
        <a:xfrm rot="5400000">
          <a:off x="-198759" y="3743898"/>
          <a:ext cx="1325060" cy="92754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98759" y="3743898"/>
        <a:ext cx="1325060" cy="927542"/>
      </dsp:txXfrm>
    </dsp:sp>
    <dsp:sp modelId="{5D373D7C-B444-46F4-93B6-59EE5201A8CF}">
      <dsp:nvSpPr>
        <dsp:cNvPr id="0" name=""/>
        <dsp:cNvSpPr/>
      </dsp:nvSpPr>
      <dsp:spPr>
        <a:xfrm rot="5400000">
          <a:off x="4071726" y="400955"/>
          <a:ext cx="861289" cy="7149657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smtClean="0">
              <a:latin typeface="Times New Roman" pitchFamily="18" charset="0"/>
              <a:cs typeface="Times New Roman" pitchFamily="18" charset="0"/>
            </a:rPr>
            <a:t>Hao mòn, khấu hao tài sản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071726" y="400955"/>
        <a:ext cx="861289" cy="71496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9035981C-B4BF-43E8-877B-65F1E506BE21}" type="datetimeFigureOut">
              <a:rPr lang="en-US"/>
              <a:pPr>
                <a:defRPr/>
              </a:pPr>
              <a:t>1/10/2018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600C2EE8-914F-43C5-8DC2-7A646D1BE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338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Microsoft YaHei" charset="-122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Microsoft YaHei" charset="-122"/>
            </a:endParaRPr>
          </a:p>
        </p:txBody>
      </p:sp>
      <p:sp>
        <p:nvSpPr>
          <p:cNvPr id="25604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4438" cy="376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3475" cy="4521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6867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6867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6867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6867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fld id="{527791BD-86C1-44E2-8028-A1A35D527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596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16BC6B0-88D1-4805-B0B8-EAE2296EDE10}" type="slidenum">
              <a:rPr lang="en-US" smtClean="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rPr>
              <a:pPr eaLnBrk="1"/>
              <a:t>1</a:t>
            </a:fld>
            <a:endParaRPr lang="en-US" smtClean="0">
              <a:solidFill>
                <a:srgbClr val="000000"/>
              </a:solidFill>
              <a:latin typeface="Times New Roman" pitchFamily="18" charset="0"/>
              <a:cs typeface="Segoe UI" pitchFamily="34" charset="0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3DD484B-18FE-4768-B188-A6B0ADF02D05}" type="slidenum">
              <a:rPr lang="en-US" smtClean="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rPr>
              <a:pPr eaLnBrk="1"/>
              <a:t>2</a:t>
            </a:fld>
            <a:endParaRPr lang="en-US" smtClean="0">
              <a:solidFill>
                <a:srgbClr val="000000"/>
              </a:solidFill>
              <a:latin typeface="Times New Roman" pitchFamily="18" charset="0"/>
              <a:cs typeface="Segoe UI" pitchFamily="34" charset="0"/>
            </a:endParaRPr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3188" y="755650"/>
            <a:ext cx="5026025" cy="3771900"/>
          </a:xfrm>
          <a:prstGeom prst="rect">
            <a:avLst/>
          </a:prstGeom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87136">
              <a:defRPr/>
            </a:pPr>
            <a:fld id="{71A18C4F-B87E-437E-B197-FB7CA44A4D7B}" type="slidenum">
              <a:rPr lang="en-US" smtClean="0">
                <a:latin typeface="Arial" charset="0"/>
                <a:sym typeface="Arial" charset="0"/>
              </a:rPr>
              <a:pPr defTabSz="987136">
                <a:defRPr/>
              </a:pPr>
              <a:t>27</a:t>
            </a:fld>
            <a:endParaRPr lang="en-US" dirty="0" smtClean="0">
              <a:latin typeface="Arial" charset="0"/>
              <a:sym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4563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32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3C005-12DC-4F35-9049-8848BFA9A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2722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01219-A445-41FD-B14A-70474E0FF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5132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0913" y="301625"/>
            <a:ext cx="226536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5275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F60E6-4E24-4C64-9563-C550F415C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5432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25CE2-D191-4D9F-816C-6A087203A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3938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F2E75-995C-4D75-A778-E1729DC80F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764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4562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4562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1D85B-7DB5-4DF9-9956-F2E18BBD0C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48969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4512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0150" y="1768475"/>
            <a:ext cx="4354513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A47CB-3727-4C23-B4F1-B317FCE0E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580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938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100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100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E41D2-C5FD-48BC-8651-717EF07B3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284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C4601-4DD3-4EFB-9BEA-D185BEEB3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5910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2B770-3F8F-4E69-86A1-D19141920F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3801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47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24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47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4F6FC-B006-41C4-8F2E-FC90173AF9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9745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52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52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52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EB011-AC62-4004-86EA-37E305FD8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5334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3037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8861425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8163"/>
            <a:ext cx="2341562" cy="515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6463" y="6888163"/>
            <a:ext cx="3189287" cy="515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4713" y="6888163"/>
            <a:ext cx="2343150" cy="515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FDA82D55-422B-4690-9B32-F4D513F2D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70C0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70C0"/>
          </a:solidFill>
          <a:latin typeface="Segoe UI" charset="0"/>
          <a:ea typeface="Microsoft YaHei" charset="-122"/>
          <a:cs typeface="Segoe UI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70C0"/>
          </a:solidFill>
          <a:latin typeface="Segoe UI" charset="0"/>
          <a:ea typeface="Microsoft YaHei" charset="-122"/>
          <a:cs typeface="Segoe UI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70C0"/>
          </a:solidFill>
          <a:latin typeface="Segoe UI" charset="0"/>
          <a:ea typeface="Microsoft YaHei" charset="-122"/>
          <a:cs typeface="Segoe UI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70C0"/>
          </a:solidFill>
          <a:latin typeface="Segoe UI" charset="0"/>
          <a:ea typeface="Microsoft YaHei" charset="-122"/>
          <a:cs typeface="Segoe UI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just" defTabSz="457200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just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400">
          <a:solidFill>
            <a:srgbClr val="000000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just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just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400">
          <a:solidFill>
            <a:srgbClr val="000000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just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400">
          <a:solidFill>
            <a:srgbClr val="000000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237331" y="2060575"/>
            <a:ext cx="9838532" cy="1797050"/>
          </a:xfrm>
        </p:spPr>
        <p:txBody>
          <a:bodyPr/>
          <a:lstStyle/>
          <a:p>
            <a:pPr eaLnBrk="1"/>
            <a:r>
              <a:rPr lang="en-US" sz="4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HƯỚNG DẪN HẠCH TOÁN </a:t>
            </a:r>
            <a:br>
              <a:rPr lang="en-US" sz="4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 VỤ TÀI SẢN CỐ ĐỊNH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56138" y="5686425"/>
            <a:ext cx="4941887" cy="1292225"/>
          </a:xfrm>
        </p:spPr>
        <p:txBody>
          <a:bodyPr/>
          <a:lstStyle/>
          <a:p>
            <a:pPr eaLnBrk="1">
              <a:buFont typeface="Times New Roman" pitchFamily="18" charset="0"/>
              <a:buNone/>
            </a:pPr>
            <a:r>
              <a:rPr lang="en-US" dirty="0" smtClean="0">
                <a:solidFill>
                  <a:schemeClr val="bg1"/>
                </a:solidFill>
              </a:rPr>
              <a:t>……., </a:t>
            </a:r>
            <a:r>
              <a:rPr lang="en-US" dirty="0" err="1" smtClean="0">
                <a:solidFill>
                  <a:schemeClr val="bg1"/>
                </a:solidFill>
              </a:rPr>
              <a:t>ngày</a:t>
            </a:r>
            <a:r>
              <a:rPr lang="en-US" dirty="0" smtClean="0">
                <a:solidFill>
                  <a:schemeClr val="bg1"/>
                </a:solidFill>
              </a:rPr>
              <a:t>….</a:t>
            </a:r>
            <a:r>
              <a:rPr lang="en-US" dirty="0" err="1" smtClean="0">
                <a:solidFill>
                  <a:schemeClr val="bg1"/>
                </a:solidFill>
              </a:rPr>
              <a:t>tháng</a:t>
            </a:r>
            <a:r>
              <a:rPr lang="en-US" dirty="0" smtClean="0">
                <a:solidFill>
                  <a:schemeClr val="bg1"/>
                </a:solidFill>
              </a:rPr>
              <a:t>….</a:t>
            </a:r>
            <a:r>
              <a:rPr lang="en-US" dirty="0" err="1" smtClean="0">
                <a:solidFill>
                  <a:schemeClr val="bg1"/>
                </a:solidFill>
              </a:rPr>
              <a:t>năm</a:t>
            </a:r>
            <a:r>
              <a:rPr lang="en-US" dirty="0" smtClean="0">
                <a:solidFill>
                  <a:schemeClr val="bg1"/>
                </a:solidFill>
              </a:rPr>
              <a:t> 2018</a:t>
            </a:r>
          </a:p>
          <a:p>
            <a:pPr eaLnBrk="1">
              <a:buFont typeface="Times New Roman" pitchFamily="18" charset="0"/>
              <a:buNone/>
            </a:pPr>
            <a:r>
              <a:rPr lang="en-US" dirty="0" err="1" smtClean="0">
                <a:solidFill>
                  <a:schemeClr val="bg1"/>
                </a:solidFill>
              </a:rPr>
              <a:t>Người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trình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bày</a:t>
            </a:r>
            <a:r>
              <a:rPr lang="en-US" dirty="0" smtClean="0">
                <a:solidFill>
                  <a:schemeClr val="bg1"/>
                </a:solidFill>
              </a:rPr>
              <a:t>: …………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508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TÀI 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KHOẢN 211, 213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885825"/>
            <a:ext cx="8861425" cy="5264150"/>
          </a:xfrm>
        </p:spPr>
        <p:txBody>
          <a:bodyPr/>
          <a:lstStyle/>
          <a:p>
            <a:pPr marL="0" indent="0">
              <a:buFont typeface="Wingdings" pitchFamily="2" charset="2"/>
              <a:buChar char="Ø"/>
            </a:pPr>
            <a:r>
              <a:rPr lang="en-US" sz="2700" smtClean="0"/>
              <a:t> </a:t>
            </a:r>
            <a:r>
              <a:rPr lang="en-US" sz="2700" b="1" i="1" smtClean="0"/>
              <a:t>Tài </a:t>
            </a:r>
            <a:r>
              <a:rPr lang="en-US" sz="2700" b="1" i="1" dirty="0" err="1" smtClean="0"/>
              <a:t>khoản</a:t>
            </a:r>
            <a:r>
              <a:rPr lang="en-US" sz="2700" b="1" i="1" dirty="0" smtClean="0"/>
              <a:t> 213 </a:t>
            </a:r>
            <a:r>
              <a:rPr lang="en-US" sz="2700" b="1" i="1" dirty="0" err="1" smtClean="0"/>
              <a:t>được</a:t>
            </a:r>
            <a:r>
              <a:rPr lang="en-US" sz="2700" b="1" i="1" dirty="0" smtClean="0"/>
              <a:t> chi </a:t>
            </a:r>
            <a:r>
              <a:rPr lang="en-US" sz="2700" b="1" i="1" dirty="0" err="1" smtClean="0"/>
              <a:t>tiết</a:t>
            </a:r>
            <a:r>
              <a:rPr lang="en-US" sz="2700" b="1" i="1" dirty="0" smtClean="0"/>
              <a:t> </a:t>
            </a:r>
            <a:r>
              <a:rPr lang="en-US" sz="2700" b="1" i="1" dirty="0" err="1" smtClean="0"/>
              <a:t>thành</a:t>
            </a:r>
            <a:endParaRPr lang="en-US" sz="2700" b="1" i="1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US" sz="2700" dirty="0" smtClean="0"/>
              <a:t>2131: </a:t>
            </a:r>
            <a:r>
              <a:rPr lang="en-US" sz="2700" dirty="0" err="1" smtClean="0"/>
              <a:t>Quyền</a:t>
            </a:r>
            <a:r>
              <a:rPr lang="en-US" sz="2700" dirty="0" smtClean="0"/>
              <a:t> </a:t>
            </a:r>
            <a:r>
              <a:rPr lang="en-US" sz="2700" dirty="0" err="1" smtClean="0"/>
              <a:t>sử</a:t>
            </a:r>
            <a:r>
              <a:rPr lang="en-US" sz="2700" dirty="0" smtClean="0"/>
              <a:t> </a:t>
            </a:r>
            <a:r>
              <a:rPr lang="en-US" sz="2700" dirty="0" err="1" smtClean="0"/>
              <a:t>dụng</a:t>
            </a:r>
            <a:r>
              <a:rPr lang="en-US" sz="2700" dirty="0" smtClean="0"/>
              <a:t> </a:t>
            </a:r>
            <a:r>
              <a:rPr lang="en-US" sz="2700" dirty="0" err="1" smtClean="0"/>
              <a:t>đất</a:t>
            </a:r>
            <a:endParaRPr lang="en-US" sz="27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US" sz="2700" dirty="0" smtClean="0"/>
              <a:t>2132: </a:t>
            </a:r>
            <a:r>
              <a:rPr lang="en-US" sz="2700" dirty="0" err="1" smtClean="0"/>
              <a:t>Quyền</a:t>
            </a:r>
            <a:r>
              <a:rPr lang="en-US" sz="2700" dirty="0" smtClean="0"/>
              <a:t> </a:t>
            </a:r>
            <a:r>
              <a:rPr lang="en-US" sz="2700" dirty="0" err="1" smtClean="0"/>
              <a:t>tác</a:t>
            </a:r>
            <a:r>
              <a:rPr lang="en-US" sz="2700" dirty="0" smtClean="0"/>
              <a:t> </a:t>
            </a:r>
            <a:r>
              <a:rPr lang="en-US" sz="2700" dirty="0" err="1" smtClean="0"/>
              <a:t>quyền</a:t>
            </a:r>
            <a:endParaRPr lang="en-US" sz="27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US" sz="2700" dirty="0" smtClean="0"/>
              <a:t>2133: </a:t>
            </a:r>
            <a:r>
              <a:rPr lang="en-US" sz="2700" dirty="0" err="1" smtClean="0"/>
              <a:t>Quyền</a:t>
            </a:r>
            <a:r>
              <a:rPr lang="en-US" sz="2700" dirty="0" smtClean="0"/>
              <a:t> </a:t>
            </a:r>
            <a:r>
              <a:rPr lang="en-US" sz="2700" dirty="0" err="1" smtClean="0"/>
              <a:t>sở</a:t>
            </a:r>
            <a:r>
              <a:rPr lang="en-US" sz="2700" dirty="0" smtClean="0"/>
              <a:t> </a:t>
            </a:r>
            <a:r>
              <a:rPr lang="en-US" sz="2700" dirty="0" err="1" smtClean="0"/>
              <a:t>hữu</a:t>
            </a:r>
            <a:r>
              <a:rPr lang="en-US" sz="2700" dirty="0" smtClean="0"/>
              <a:t> </a:t>
            </a:r>
            <a:r>
              <a:rPr lang="en-US" sz="2700" dirty="0" err="1" smtClean="0"/>
              <a:t>công</a:t>
            </a:r>
            <a:r>
              <a:rPr lang="en-US" sz="2700" dirty="0" smtClean="0"/>
              <a:t> </a:t>
            </a:r>
            <a:r>
              <a:rPr lang="en-US" sz="2700" dirty="0" err="1" smtClean="0"/>
              <a:t>nghiệp</a:t>
            </a:r>
            <a:endParaRPr lang="en-US" sz="27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US" sz="2700" dirty="0" smtClean="0"/>
              <a:t>2134: </a:t>
            </a:r>
            <a:r>
              <a:rPr lang="en-US" sz="2700" dirty="0" err="1" smtClean="0"/>
              <a:t>Quyền</a:t>
            </a:r>
            <a:r>
              <a:rPr lang="en-US" sz="2700" dirty="0" smtClean="0"/>
              <a:t> </a:t>
            </a:r>
            <a:r>
              <a:rPr lang="en-US" sz="2700" dirty="0" err="1" smtClean="0"/>
              <a:t>đối</a:t>
            </a:r>
            <a:r>
              <a:rPr lang="en-US" sz="2700" dirty="0" smtClean="0"/>
              <a:t> </a:t>
            </a:r>
            <a:r>
              <a:rPr lang="en-US" sz="2700" dirty="0" err="1" smtClean="0"/>
              <a:t>với</a:t>
            </a:r>
            <a:r>
              <a:rPr lang="en-US" sz="2700" dirty="0" smtClean="0"/>
              <a:t> </a:t>
            </a:r>
            <a:r>
              <a:rPr lang="en-US" sz="2700" dirty="0" err="1" smtClean="0"/>
              <a:t>giống</a:t>
            </a:r>
            <a:r>
              <a:rPr lang="en-US" sz="2700" dirty="0" smtClean="0"/>
              <a:t> </a:t>
            </a:r>
            <a:r>
              <a:rPr lang="en-US" sz="2700" dirty="0" err="1" smtClean="0"/>
              <a:t>cây</a:t>
            </a:r>
            <a:r>
              <a:rPr lang="en-US" sz="2700" dirty="0" smtClean="0"/>
              <a:t> </a:t>
            </a:r>
            <a:r>
              <a:rPr lang="en-US" sz="2700" dirty="0" err="1" smtClean="0"/>
              <a:t>trồng</a:t>
            </a:r>
            <a:endParaRPr lang="en-US" sz="27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US" sz="2700" dirty="0" smtClean="0"/>
              <a:t>2135: </a:t>
            </a:r>
            <a:r>
              <a:rPr lang="en-US" sz="2700" dirty="0" err="1" smtClean="0"/>
              <a:t>Phần</a:t>
            </a:r>
            <a:r>
              <a:rPr lang="en-US" sz="2700" dirty="0" smtClean="0"/>
              <a:t> </a:t>
            </a:r>
            <a:r>
              <a:rPr lang="en-US" sz="2700" dirty="0" err="1" smtClean="0"/>
              <a:t>mềm</a:t>
            </a:r>
            <a:r>
              <a:rPr lang="en-US" sz="2700" dirty="0" smtClean="0"/>
              <a:t> </a:t>
            </a:r>
            <a:r>
              <a:rPr lang="en-US" sz="2700" dirty="0" err="1" smtClean="0"/>
              <a:t>ứng</a:t>
            </a:r>
            <a:r>
              <a:rPr lang="en-US" sz="2700" dirty="0" smtClean="0"/>
              <a:t> </a:t>
            </a:r>
            <a:r>
              <a:rPr lang="en-US" sz="2700" dirty="0" err="1" smtClean="0"/>
              <a:t>dụng</a:t>
            </a:r>
            <a:endParaRPr lang="en-US" sz="2700" dirty="0"/>
          </a:p>
          <a:p>
            <a:pPr marL="857250" lvl="1" indent="-457200">
              <a:buFont typeface="+mj-lt"/>
              <a:buAutoNum type="arabicPeriod"/>
            </a:pPr>
            <a:r>
              <a:rPr lang="en-US" sz="2700" dirty="0" smtClean="0"/>
              <a:t>2138: TSCĐ </a:t>
            </a:r>
            <a:r>
              <a:rPr lang="en-US" sz="2700" dirty="0" err="1" smtClean="0"/>
              <a:t>vô</a:t>
            </a:r>
            <a:r>
              <a:rPr lang="en-US" sz="2700" dirty="0" smtClean="0"/>
              <a:t> </a:t>
            </a:r>
            <a:r>
              <a:rPr lang="en-US" sz="2700" dirty="0" err="1" smtClean="0"/>
              <a:t>hình</a:t>
            </a:r>
            <a:r>
              <a:rPr lang="en-US" sz="2700" dirty="0" smtClean="0"/>
              <a:t> </a:t>
            </a:r>
            <a:r>
              <a:rPr lang="en-US" sz="2700" dirty="0" err="1" smtClean="0"/>
              <a:t>khác</a:t>
            </a:r>
            <a:endParaRPr lang="en-US" sz="2700" dirty="0"/>
          </a:p>
          <a:p>
            <a:pPr marL="857250" lvl="1" indent="-457200">
              <a:buFont typeface="+mj-lt"/>
              <a:buAutoNum type="arabicPeriod"/>
            </a:pPr>
            <a:endParaRPr lang="en-US" dirty="0" smtClean="0"/>
          </a:p>
          <a:p>
            <a:pPr marL="857250" lvl="1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90413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131" y="352425"/>
            <a:ext cx="9063037" cy="584200"/>
          </a:xfrm>
        </p:spPr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NGUYÊN TẮC HẠCH TOÁN NGUYÊN GIÁ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266825"/>
            <a:ext cx="8861425" cy="5715000"/>
          </a:xfrm>
        </p:spPr>
        <p:txBody>
          <a:bodyPr/>
          <a:lstStyle/>
          <a:p>
            <a:pPr lvl="1" indent="-342900"/>
            <a:r>
              <a:rPr lang="en-US" sz="2000" smtClean="0"/>
              <a:t>Định khoản</a:t>
            </a:r>
          </a:p>
          <a:p>
            <a:pPr marL="1257300" lvl="2" indent="-457200">
              <a:buFont typeface="Wingdings" pitchFamily="2" charset="2"/>
              <a:buChar char="ü"/>
            </a:pPr>
            <a:r>
              <a:rPr lang="en-US" sz="2000" smtClean="0"/>
              <a:t>Bên </a:t>
            </a:r>
            <a:r>
              <a:rPr lang="en-US" sz="2000" dirty="0" err="1" smtClean="0"/>
              <a:t>Nợ: Nguyên giá TSCĐ hữu hình tăng do mua sắm, do XDCB hoàn thành bàn giao, điều chỉnh tăng nguyên giá TSCĐ</a:t>
            </a:r>
          </a:p>
          <a:p>
            <a:pPr marL="1257300" lvl="2" indent="-457200">
              <a:buFont typeface="Wingdings" pitchFamily="2" charset="2"/>
              <a:buChar char="ü"/>
            </a:pPr>
            <a:r>
              <a:rPr lang="en-US" sz="2000" dirty="0" err="1" smtClean="0"/>
              <a:t>Bên Có: Nguyên giá TSCĐ hữu hình giảm do thanh lý, nhượng bán, điều chỉnh giảm nguyên </a:t>
            </a:r>
            <a:r>
              <a:rPr lang="en-US" sz="2000" err="1" smtClean="0"/>
              <a:t>giá </a:t>
            </a:r>
            <a:r>
              <a:rPr lang="en-US" sz="2000" smtClean="0"/>
              <a:t>TSCĐ</a:t>
            </a:r>
          </a:p>
          <a:p>
            <a:pPr lvl="1" indent="-342900"/>
            <a:r>
              <a:rPr lang="en-US" sz="2000" smtClean="0"/>
              <a:t>Chỉ </a:t>
            </a:r>
            <a:r>
              <a:rPr lang="en-US" sz="2000" dirty="0" err="1"/>
              <a:t>hạch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 </a:t>
            </a:r>
            <a:r>
              <a:rPr lang="en-US" sz="2000" dirty="0" err="1"/>
              <a:t>vào</a:t>
            </a:r>
            <a:r>
              <a:rPr lang="en-US" sz="2000" dirty="0"/>
              <a:t> TK </a:t>
            </a:r>
            <a:r>
              <a:rPr lang="en-US" sz="2000" dirty="0" err="1"/>
              <a:t>này</a:t>
            </a:r>
            <a:r>
              <a:rPr lang="en-US" sz="2000" dirty="0"/>
              <a:t> </a:t>
            </a:r>
            <a:r>
              <a:rPr lang="en-US" sz="2000" dirty="0" err="1"/>
              <a:t>những</a:t>
            </a:r>
            <a:r>
              <a:rPr lang="en-US" sz="2000" dirty="0"/>
              <a:t> </a:t>
            </a:r>
            <a:r>
              <a:rPr lang="en-US" sz="2000" dirty="0" err="1"/>
              <a:t>tài</a:t>
            </a:r>
            <a:r>
              <a:rPr lang="en-US" sz="2000" dirty="0"/>
              <a:t> </a:t>
            </a:r>
            <a:r>
              <a:rPr lang="en-US" sz="2000" dirty="0" err="1"/>
              <a:t>sản</a:t>
            </a:r>
            <a:r>
              <a:rPr lang="en-US" sz="2000" dirty="0"/>
              <a:t> </a:t>
            </a:r>
            <a:r>
              <a:rPr lang="en-US" sz="2000" dirty="0" err="1"/>
              <a:t>đủ</a:t>
            </a:r>
            <a:r>
              <a:rPr lang="en-US" sz="2000" dirty="0"/>
              <a:t> </a:t>
            </a:r>
            <a:r>
              <a:rPr lang="en-US" sz="2000" dirty="0" err="1"/>
              <a:t>tiêu</a:t>
            </a:r>
            <a:r>
              <a:rPr lang="en-US" sz="2000" dirty="0"/>
              <a:t> </a:t>
            </a:r>
            <a:r>
              <a:rPr lang="en-US" sz="2000" dirty="0" err="1"/>
              <a:t>chuẩn</a:t>
            </a:r>
            <a:r>
              <a:rPr lang="en-US" sz="2000" dirty="0"/>
              <a:t> </a:t>
            </a:r>
            <a:r>
              <a:rPr lang="en-US" sz="2000" err="1"/>
              <a:t>là</a:t>
            </a:r>
            <a:r>
              <a:rPr lang="en-US" sz="2000"/>
              <a:t> </a:t>
            </a:r>
            <a:r>
              <a:rPr lang="en-US" sz="2000" smtClean="0"/>
              <a:t>TSCĐ</a:t>
            </a:r>
          </a:p>
          <a:p>
            <a:pPr lvl="1" indent="-342900"/>
            <a:r>
              <a:rPr lang="en-US" sz="2000" smtClean="0"/>
              <a:t>Khi </a:t>
            </a:r>
            <a:r>
              <a:rPr lang="en-US" sz="2000" dirty="0" err="1"/>
              <a:t>mua</a:t>
            </a:r>
            <a:r>
              <a:rPr lang="en-US" sz="2000" dirty="0"/>
              <a:t> TSCĐ </a:t>
            </a:r>
            <a:r>
              <a:rPr lang="en-US" sz="2000" dirty="0" err="1"/>
              <a:t>từ</a:t>
            </a:r>
            <a:r>
              <a:rPr lang="en-US" sz="2000" dirty="0"/>
              <a:t> </a:t>
            </a:r>
            <a:r>
              <a:rPr lang="en-US" sz="2000" dirty="0" err="1"/>
              <a:t>dự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endParaRPr lang="en-US" sz="2000" dirty="0"/>
          </a:p>
          <a:p>
            <a:pPr marL="1257300" lvl="2" indent="-457200">
              <a:buFont typeface="Wingdings" pitchFamily="2" charset="2"/>
              <a:buChar char="ü"/>
            </a:pPr>
            <a:r>
              <a:rPr lang="en-US" sz="2000" dirty="0" err="1"/>
              <a:t>Số</a:t>
            </a:r>
            <a:r>
              <a:rPr lang="en-US" sz="2000" dirty="0"/>
              <a:t> </a:t>
            </a:r>
            <a:r>
              <a:rPr lang="en-US" sz="2000" dirty="0" err="1"/>
              <a:t>tiền</a:t>
            </a:r>
            <a:r>
              <a:rPr lang="en-US" sz="2000" dirty="0"/>
              <a:t> </a:t>
            </a:r>
            <a:r>
              <a:rPr lang="en-US" sz="2000" dirty="0" err="1"/>
              <a:t>đã</a:t>
            </a:r>
            <a:r>
              <a:rPr lang="en-US" sz="2000" dirty="0"/>
              <a:t> </a:t>
            </a:r>
            <a:r>
              <a:rPr lang="en-US" sz="2000" dirty="0" err="1"/>
              <a:t>rút</a:t>
            </a:r>
            <a:r>
              <a:rPr lang="en-US" sz="2000" dirty="0"/>
              <a:t> </a:t>
            </a:r>
            <a:r>
              <a:rPr lang="en-US" sz="2000" dirty="0" err="1"/>
              <a:t>để</a:t>
            </a:r>
            <a:r>
              <a:rPr lang="en-US" sz="2000" dirty="0"/>
              <a:t> </a:t>
            </a:r>
            <a:r>
              <a:rPr lang="en-US" sz="2000" dirty="0" err="1"/>
              <a:t>mua</a:t>
            </a:r>
            <a:r>
              <a:rPr lang="en-US" sz="2000" dirty="0"/>
              <a:t> TSCĐ </a:t>
            </a:r>
            <a:r>
              <a:rPr lang="en-US" sz="2000" dirty="0" err="1"/>
              <a:t>hạch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 </a:t>
            </a:r>
            <a:r>
              <a:rPr lang="en-US" sz="2000" dirty="0" err="1"/>
              <a:t>vào</a:t>
            </a:r>
            <a:r>
              <a:rPr lang="en-US" sz="2000" dirty="0"/>
              <a:t> TK </a:t>
            </a:r>
            <a:r>
              <a:rPr lang="en-US" sz="2000" dirty="0" err="1"/>
              <a:t>ngoài</a:t>
            </a:r>
            <a:r>
              <a:rPr lang="en-US" sz="2000" dirty="0"/>
              <a:t> </a:t>
            </a:r>
            <a:r>
              <a:rPr lang="en-US" sz="2000" dirty="0" err="1"/>
              <a:t>bảng</a:t>
            </a:r>
            <a:r>
              <a:rPr lang="en-US" sz="2000" dirty="0"/>
              <a:t>, </a:t>
            </a:r>
            <a:r>
              <a:rPr lang="en-US" sz="2000" dirty="0" err="1"/>
              <a:t>chỉ</a:t>
            </a:r>
            <a:r>
              <a:rPr lang="en-US" sz="2000" dirty="0"/>
              <a:t> </a:t>
            </a:r>
            <a:r>
              <a:rPr lang="en-US" sz="2000" dirty="0" err="1"/>
              <a:t>phản</a:t>
            </a:r>
            <a:r>
              <a:rPr lang="en-US" sz="2000" dirty="0"/>
              <a:t> </a:t>
            </a:r>
            <a:r>
              <a:rPr lang="en-US" sz="2000" dirty="0" err="1"/>
              <a:t>ánh</a:t>
            </a:r>
            <a:r>
              <a:rPr lang="en-US" sz="2000" dirty="0"/>
              <a:t> </a:t>
            </a:r>
            <a:r>
              <a:rPr lang="en-US" sz="2000" dirty="0" err="1"/>
              <a:t>vào</a:t>
            </a:r>
            <a:r>
              <a:rPr lang="en-US" sz="2000" dirty="0"/>
              <a:t> chi </a:t>
            </a:r>
            <a:r>
              <a:rPr lang="en-US" sz="2000" dirty="0" err="1"/>
              <a:t>phí</a:t>
            </a:r>
            <a:r>
              <a:rPr lang="en-US" sz="2000" dirty="0"/>
              <a:t> </a:t>
            </a:r>
            <a:r>
              <a:rPr lang="en-US" sz="2000" dirty="0" err="1"/>
              <a:t>số</a:t>
            </a:r>
            <a:r>
              <a:rPr lang="en-US" sz="2000" dirty="0"/>
              <a:t> </a:t>
            </a:r>
            <a:r>
              <a:rPr lang="en-US" sz="2000" dirty="0" err="1"/>
              <a:t>trích</a:t>
            </a:r>
            <a:r>
              <a:rPr lang="en-US" sz="2000" dirty="0"/>
              <a:t> </a:t>
            </a:r>
            <a:r>
              <a:rPr lang="en-US" sz="2000" dirty="0" err="1"/>
              <a:t>khấu</a:t>
            </a:r>
            <a:r>
              <a:rPr lang="en-US" sz="2000" dirty="0"/>
              <a:t> </a:t>
            </a:r>
            <a:r>
              <a:rPr lang="en-US" sz="2000" dirty="0" err="1"/>
              <a:t>hao</a:t>
            </a:r>
            <a:r>
              <a:rPr lang="en-US" sz="2000" dirty="0"/>
              <a:t>, </a:t>
            </a:r>
            <a:r>
              <a:rPr lang="en-US" sz="2000" dirty="0" err="1"/>
              <a:t>hao</a:t>
            </a:r>
            <a:r>
              <a:rPr lang="en-US" sz="2000" dirty="0"/>
              <a:t> </a:t>
            </a:r>
            <a:r>
              <a:rPr lang="en-US" sz="2000" dirty="0" err="1"/>
              <a:t>mòn</a:t>
            </a:r>
            <a:r>
              <a:rPr lang="en-US" sz="2000" dirty="0"/>
              <a:t> </a:t>
            </a:r>
            <a:r>
              <a:rPr lang="en-US" sz="2000" dirty="0" err="1"/>
              <a:t>trong</a:t>
            </a:r>
            <a:r>
              <a:rPr lang="en-US" sz="2000" dirty="0"/>
              <a:t> </a:t>
            </a:r>
            <a:r>
              <a:rPr lang="en-US" sz="2000" dirty="0" err="1"/>
              <a:t>năm</a:t>
            </a:r>
            <a:endParaRPr lang="en-US" sz="2000" dirty="0"/>
          </a:p>
          <a:p>
            <a:pPr marL="1257300" lvl="2" indent="-457200">
              <a:buFont typeface="Wingdings" pitchFamily="2" charset="2"/>
              <a:buChar char="ü"/>
            </a:pPr>
            <a:r>
              <a:rPr lang="en-US" sz="2000" dirty="0" err="1"/>
              <a:t>Nguồn</a:t>
            </a:r>
            <a:r>
              <a:rPr lang="en-US" sz="2000" dirty="0"/>
              <a:t> </a:t>
            </a:r>
            <a:r>
              <a:rPr lang="en-US" sz="2000" dirty="0" err="1"/>
              <a:t>hình</a:t>
            </a:r>
            <a:r>
              <a:rPr lang="en-US" sz="2000" dirty="0"/>
              <a:t> </a:t>
            </a:r>
            <a:r>
              <a:rPr lang="en-US" sz="2000" dirty="0" err="1"/>
              <a:t>thành</a:t>
            </a:r>
            <a:r>
              <a:rPr lang="en-US" sz="2000" dirty="0"/>
              <a:t> TSCĐ </a:t>
            </a:r>
            <a:r>
              <a:rPr lang="en-US" sz="2000" dirty="0" err="1"/>
              <a:t>hạch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 </a:t>
            </a:r>
            <a:r>
              <a:rPr lang="en-US" sz="2000" dirty="0" err="1"/>
              <a:t>vào</a:t>
            </a:r>
            <a:r>
              <a:rPr lang="en-US" sz="2000" dirty="0"/>
              <a:t> TK 36611, 36621, 36631</a:t>
            </a:r>
          </a:p>
          <a:p>
            <a:pPr lvl="1" indent="-342900"/>
            <a:r>
              <a:rPr lang="en-US" sz="2000" dirty="0"/>
              <a:t>TSCĐ </a:t>
            </a:r>
            <a:r>
              <a:rPr lang="en-US" sz="2000" dirty="0" err="1"/>
              <a:t>hình</a:t>
            </a:r>
            <a:r>
              <a:rPr lang="en-US" sz="2000" dirty="0"/>
              <a:t> </a:t>
            </a:r>
            <a:r>
              <a:rPr lang="en-US" sz="2000" dirty="0" err="1"/>
              <a:t>thành</a:t>
            </a:r>
            <a:r>
              <a:rPr lang="en-US" sz="2000" dirty="0"/>
              <a:t> </a:t>
            </a:r>
            <a:r>
              <a:rPr lang="en-US" sz="2000" dirty="0" err="1"/>
              <a:t>từ</a:t>
            </a:r>
            <a:r>
              <a:rPr lang="en-US" sz="2000" dirty="0"/>
              <a:t> </a:t>
            </a:r>
            <a:r>
              <a:rPr lang="en-US" sz="2000" dirty="0" err="1"/>
              <a:t>nguồn</a:t>
            </a:r>
            <a:r>
              <a:rPr lang="en-US" sz="2000" dirty="0"/>
              <a:t> </a:t>
            </a:r>
            <a:r>
              <a:rPr lang="en-US" sz="2000" dirty="0" err="1"/>
              <a:t>nào</a:t>
            </a:r>
            <a:r>
              <a:rPr lang="en-US" sz="2000" dirty="0"/>
              <a:t> </a:t>
            </a:r>
            <a:r>
              <a:rPr lang="en-US" sz="2000" dirty="0" err="1"/>
              <a:t>thì</a:t>
            </a:r>
            <a:r>
              <a:rPr lang="en-US" sz="2000" dirty="0"/>
              <a:t> </a:t>
            </a:r>
            <a:r>
              <a:rPr lang="en-US" sz="2000" dirty="0" err="1"/>
              <a:t>khi</a:t>
            </a:r>
            <a:r>
              <a:rPr lang="en-US" sz="2000" dirty="0"/>
              <a:t> </a:t>
            </a:r>
            <a:r>
              <a:rPr lang="en-US" sz="2000" dirty="0" err="1"/>
              <a:t>tính</a:t>
            </a:r>
            <a:r>
              <a:rPr lang="en-US" sz="2000" dirty="0"/>
              <a:t> </a:t>
            </a:r>
            <a:r>
              <a:rPr lang="en-US" sz="2000" dirty="0" err="1"/>
              <a:t>hao</a:t>
            </a:r>
            <a:r>
              <a:rPr lang="en-US" sz="2000" dirty="0"/>
              <a:t> </a:t>
            </a:r>
            <a:r>
              <a:rPr lang="en-US" sz="2000" dirty="0" err="1"/>
              <a:t>mòn</a:t>
            </a:r>
            <a:r>
              <a:rPr lang="en-US" sz="2000" dirty="0"/>
              <a:t>, </a:t>
            </a:r>
            <a:r>
              <a:rPr lang="en-US" sz="2000" dirty="0" err="1"/>
              <a:t>khấu</a:t>
            </a:r>
            <a:r>
              <a:rPr lang="en-US" sz="2000" dirty="0"/>
              <a:t> </a:t>
            </a:r>
            <a:r>
              <a:rPr lang="en-US" sz="2000" dirty="0" err="1"/>
              <a:t>hao</a:t>
            </a:r>
            <a:r>
              <a:rPr lang="en-US" sz="2000" dirty="0"/>
              <a:t> </a:t>
            </a:r>
            <a:r>
              <a:rPr lang="en-US" sz="2000" dirty="0" err="1"/>
              <a:t>sẽ</a:t>
            </a:r>
            <a:r>
              <a:rPr lang="en-US" sz="2000" dirty="0"/>
              <a:t>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chuyển</a:t>
            </a:r>
            <a:r>
              <a:rPr lang="en-US" sz="2000" dirty="0"/>
              <a:t> </a:t>
            </a:r>
            <a:r>
              <a:rPr lang="en-US" sz="2000" dirty="0" err="1"/>
              <a:t>từ</a:t>
            </a:r>
            <a:r>
              <a:rPr lang="en-US" sz="2000" dirty="0"/>
              <a:t> TK 366 sang TK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thu</a:t>
            </a:r>
            <a:r>
              <a:rPr lang="en-US" sz="2000" dirty="0"/>
              <a:t> </a:t>
            </a:r>
            <a:r>
              <a:rPr lang="en-US" sz="2000" dirty="0" err="1"/>
              <a:t>hoạt</a:t>
            </a:r>
            <a:r>
              <a:rPr lang="en-US" sz="2000" dirty="0"/>
              <a:t> </a:t>
            </a:r>
            <a:r>
              <a:rPr lang="en-US" sz="2000" dirty="0" err="1"/>
              <a:t>động</a:t>
            </a:r>
            <a:r>
              <a:rPr lang="en-US" sz="2000" dirty="0"/>
              <a:t> </a:t>
            </a:r>
            <a:r>
              <a:rPr lang="en-US" sz="2000" dirty="0" err="1"/>
              <a:t>tương</a:t>
            </a:r>
            <a:r>
              <a:rPr lang="en-US" sz="2000" dirty="0"/>
              <a:t> </a:t>
            </a:r>
            <a:r>
              <a:rPr lang="en-US" sz="2000" dirty="0" err="1"/>
              <a:t>ứng</a:t>
            </a:r>
            <a:r>
              <a:rPr lang="en-US" sz="2000" dirty="0"/>
              <a:t>. </a:t>
            </a:r>
            <a:r>
              <a:rPr lang="en-US" sz="2000" dirty="0" err="1"/>
              <a:t>Số</a:t>
            </a:r>
            <a:r>
              <a:rPr lang="en-US" sz="2000" dirty="0"/>
              <a:t> </a:t>
            </a:r>
            <a:r>
              <a:rPr lang="en-US" sz="2000" dirty="0" err="1"/>
              <a:t>khấu</a:t>
            </a:r>
            <a:r>
              <a:rPr lang="en-US" sz="2000" dirty="0"/>
              <a:t> </a:t>
            </a:r>
            <a:r>
              <a:rPr lang="en-US" sz="2000" dirty="0" err="1"/>
              <a:t>hao</a:t>
            </a:r>
            <a:r>
              <a:rPr lang="en-US" sz="2000" dirty="0"/>
              <a:t>, </a:t>
            </a:r>
            <a:r>
              <a:rPr lang="en-US" sz="2000" dirty="0" err="1"/>
              <a:t>hao</a:t>
            </a:r>
            <a:r>
              <a:rPr lang="en-US" sz="2000" dirty="0"/>
              <a:t> </a:t>
            </a:r>
            <a:r>
              <a:rPr lang="en-US" sz="2000" dirty="0" err="1"/>
              <a:t>mòn</a:t>
            </a:r>
            <a:r>
              <a:rPr lang="en-US" sz="2000" dirty="0"/>
              <a:t>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phản</a:t>
            </a:r>
            <a:r>
              <a:rPr lang="en-US" sz="2000" dirty="0"/>
              <a:t> </a:t>
            </a:r>
            <a:r>
              <a:rPr lang="en-US" sz="2000" dirty="0" err="1"/>
              <a:t>ánh</a:t>
            </a:r>
            <a:r>
              <a:rPr lang="en-US" sz="2000" dirty="0"/>
              <a:t> </a:t>
            </a:r>
            <a:r>
              <a:rPr lang="en-US" sz="2000" dirty="0" err="1"/>
              <a:t>vào</a:t>
            </a:r>
            <a:r>
              <a:rPr lang="en-US" sz="2000" dirty="0"/>
              <a:t> TK chi </a:t>
            </a:r>
            <a:r>
              <a:rPr lang="en-US" sz="2000" dirty="0" err="1"/>
              <a:t>phí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hoạt</a:t>
            </a:r>
            <a:r>
              <a:rPr lang="en-US" sz="2000" dirty="0"/>
              <a:t> </a:t>
            </a:r>
            <a:r>
              <a:rPr lang="en-US" sz="2000" dirty="0" err="1"/>
              <a:t>động</a:t>
            </a:r>
            <a:r>
              <a:rPr lang="en-US" sz="2000" dirty="0"/>
              <a:t> </a:t>
            </a:r>
            <a:r>
              <a:rPr lang="en-US" sz="2000" dirty="0" err="1"/>
              <a:t>tương</a:t>
            </a:r>
            <a:r>
              <a:rPr lang="en-US" sz="2000" dirty="0"/>
              <a:t> </a:t>
            </a:r>
            <a:r>
              <a:rPr lang="en-US" sz="2000" dirty="0" err="1"/>
              <a:t>ứng</a:t>
            </a:r>
            <a:r>
              <a:rPr lang="en-US" sz="2000" dirty="0"/>
              <a:t>.</a:t>
            </a:r>
          </a:p>
          <a:p>
            <a:pPr lvl="1" indent="-342900"/>
            <a:r>
              <a:rPr lang="en-US" sz="2000" dirty="0" err="1"/>
              <a:t>Nguyên</a:t>
            </a:r>
            <a:r>
              <a:rPr lang="en-US" sz="2000" dirty="0"/>
              <a:t> </a:t>
            </a:r>
            <a:r>
              <a:rPr lang="en-US" sz="2000" dirty="0" err="1"/>
              <a:t>giá</a:t>
            </a:r>
            <a:r>
              <a:rPr lang="en-US" sz="2000" dirty="0"/>
              <a:t> TSCĐ </a:t>
            </a:r>
            <a:r>
              <a:rPr lang="en-US" sz="2000" dirty="0" err="1"/>
              <a:t>chỉ</a:t>
            </a:r>
            <a:r>
              <a:rPr lang="en-US" sz="2000" dirty="0"/>
              <a:t>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thay</a:t>
            </a:r>
            <a:r>
              <a:rPr lang="en-US" sz="2000" dirty="0"/>
              <a:t> </a:t>
            </a:r>
            <a:r>
              <a:rPr lang="en-US" sz="2000" dirty="0" err="1"/>
              <a:t>đổi</a:t>
            </a:r>
            <a:r>
              <a:rPr lang="en-US" sz="2000" dirty="0"/>
              <a:t> </a:t>
            </a:r>
            <a:r>
              <a:rPr lang="en-US" sz="2000" dirty="0" err="1"/>
              <a:t>theo</a:t>
            </a:r>
            <a:r>
              <a:rPr lang="en-US" sz="2000" dirty="0"/>
              <a:t> </a:t>
            </a:r>
            <a:r>
              <a:rPr lang="en-US" sz="2000" dirty="0" err="1"/>
              <a:t>quy</a:t>
            </a:r>
            <a:r>
              <a:rPr lang="en-US" sz="2000" dirty="0"/>
              <a:t> </a:t>
            </a:r>
            <a:r>
              <a:rPr lang="en-US" sz="2000" dirty="0" err="1"/>
              <a:t>định</a:t>
            </a:r>
            <a:r>
              <a:rPr lang="en-US" sz="2000" dirty="0"/>
              <a:t>, </a:t>
            </a:r>
            <a:r>
              <a:rPr lang="en-US" sz="2000" dirty="0" err="1"/>
              <a:t>khi</a:t>
            </a:r>
            <a:r>
              <a:rPr lang="en-US" sz="2000" dirty="0"/>
              <a:t> </a:t>
            </a:r>
            <a:r>
              <a:rPr lang="en-US" sz="2000" dirty="0" err="1"/>
              <a:t>thay</a:t>
            </a:r>
            <a:r>
              <a:rPr lang="en-US" sz="2000" dirty="0"/>
              <a:t> </a:t>
            </a:r>
            <a:r>
              <a:rPr lang="en-US" sz="2000" dirty="0" err="1"/>
              <a:t>đổi</a:t>
            </a:r>
            <a:r>
              <a:rPr lang="en-US" sz="2000" dirty="0"/>
              <a:t> </a:t>
            </a:r>
            <a:r>
              <a:rPr lang="en-US" sz="2000" dirty="0" err="1"/>
              <a:t>phải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</a:t>
            </a:r>
            <a:r>
              <a:rPr lang="en-US" sz="2000" dirty="0" err="1"/>
              <a:t>Biên</a:t>
            </a:r>
            <a:r>
              <a:rPr lang="en-US" sz="2000" dirty="0"/>
              <a:t> </a:t>
            </a:r>
            <a:r>
              <a:rPr lang="en-US" sz="2000" dirty="0" err="1"/>
              <a:t>bản</a:t>
            </a:r>
            <a:r>
              <a:rPr lang="en-US" sz="2000" dirty="0"/>
              <a:t> </a:t>
            </a:r>
            <a:r>
              <a:rPr lang="en-US" sz="2000" dirty="0" err="1"/>
              <a:t>ghi</a:t>
            </a:r>
            <a:r>
              <a:rPr lang="en-US" sz="2000" dirty="0"/>
              <a:t> </a:t>
            </a:r>
            <a:r>
              <a:rPr lang="en-US" sz="2000" dirty="0" err="1"/>
              <a:t>rõ</a:t>
            </a:r>
            <a:r>
              <a:rPr lang="en-US" sz="2000" dirty="0"/>
              <a:t> </a:t>
            </a:r>
            <a:r>
              <a:rPr lang="en-US" sz="2000" dirty="0" err="1"/>
              <a:t>căn</a:t>
            </a:r>
            <a:r>
              <a:rPr lang="en-US" sz="2000" dirty="0"/>
              <a:t> </a:t>
            </a:r>
            <a:r>
              <a:rPr lang="en-US" sz="2000" dirty="0" err="1"/>
              <a:t>cứ</a:t>
            </a:r>
            <a:r>
              <a:rPr lang="en-US" sz="2000" dirty="0"/>
              <a:t> </a:t>
            </a:r>
            <a:r>
              <a:rPr lang="en-US" sz="2000" dirty="0" err="1"/>
              <a:t>thay</a:t>
            </a:r>
            <a:r>
              <a:rPr lang="en-US" sz="2000" dirty="0"/>
              <a:t> </a:t>
            </a:r>
            <a:r>
              <a:rPr lang="en-US" sz="2000" dirty="0" err="1"/>
              <a:t>đổi</a:t>
            </a:r>
            <a:r>
              <a:rPr lang="en-US" sz="2000" dirty="0"/>
              <a:t> </a:t>
            </a:r>
            <a:r>
              <a:rPr lang="en-US" sz="2000" dirty="0" err="1"/>
              <a:t>nguyên</a:t>
            </a:r>
            <a:r>
              <a:rPr lang="en-US" sz="2000" dirty="0"/>
              <a:t> </a:t>
            </a:r>
            <a:r>
              <a:rPr lang="en-US" sz="2000" dirty="0" err="1"/>
              <a:t>giá</a:t>
            </a:r>
            <a:endParaRPr lang="en-US" sz="2000" dirty="0"/>
          </a:p>
          <a:p>
            <a:pPr marL="400050" lvl="1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6953772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182893" cy="508000"/>
          </a:xfrm>
        </p:spPr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TÀI KHOẢN 214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184275"/>
            <a:ext cx="8861425" cy="5111750"/>
          </a:xfrm>
        </p:spPr>
        <p:txBody>
          <a:bodyPr/>
          <a:lstStyle/>
          <a:p>
            <a:pPr marL="0" indent="0">
              <a:buNone/>
            </a:pPr>
            <a:r>
              <a:rPr lang="en-US" smtClean="0"/>
              <a:t>Tài </a:t>
            </a:r>
            <a:r>
              <a:rPr lang="en-US" dirty="0" err="1"/>
              <a:t>khoản</a:t>
            </a:r>
            <a:r>
              <a:rPr lang="en-US" dirty="0"/>
              <a:t> </a:t>
            </a:r>
            <a:r>
              <a:rPr lang="en-US" dirty="0" err="1"/>
              <a:t>hạch</a:t>
            </a:r>
            <a:r>
              <a:rPr lang="en-US" dirty="0"/>
              <a:t> </a:t>
            </a:r>
            <a:r>
              <a:rPr lang="en-US" dirty="0" err="1"/>
              <a:t>toán</a:t>
            </a:r>
            <a:r>
              <a:rPr lang="en-US" dirty="0"/>
              <a:t> TK 214: </a:t>
            </a:r>
            <a:r>
              <a:rPr lang="en-US" dirty="0" err="1"/>
              <a:t>khấu</a:t>
            </a:r>
            <a:r>
              <a:rPr lang="en-US" dirty="0"/>
              <a:t> </a:t>
            </a:r>
            <a:r>
              <a:rPr lang="en-US" dirty="0" err="1"/>
              <a:t>hao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hao</a:t>
            </a:r>
            <a:r>
              <a:rPr lang="en-US" dirty="0"/>
              <a:t> </a:t>
            </a:r>
            <a:r>
              <a:rPr lang="en-US" dirty="0" err="1"/>
              <a:t>mòn</a:t>
            </a:r>
            <a:r>
              <a:rPr lang="en-US" dirty="0"/>
              <a:t> </a:t>
            </a:r>
            <a:r>
              <a:rPr lang="en-US" dirty="0" err="1"/>
              <a:t>lũy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TSCĐ.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khoản</a:t>
            </a:r>
            <a:r>
              <a:rPr lang="en-US" dirty="0"/>
              <a:t> </a:t>
            </a:r>
            <a:r>
              <a:rPr lang="en-US" dirty="0" err="1"/>
              <a:t>này</a:t>
            </a:r>
            <a:r>
              <a:rPr lang="en-US" dirty="0"/>
              <a:t> </a:t>
            </a:r>
            <a:r>
              <a:rPr lang="en-US" dirty="0" err="1"/>
              <a:t>dùng</a:t>
            </a:r>
            <a:r>
              <a:rPr lang="en-US" dirty="0"/>
              <a:t> </a:t>
            </a:r>
            <a:r>
              <a:rPr lang="en-US" dirty="0" err="1"/>
              <a:t>để</a:t>
            </a:r>
            <a:r>
              <a:rPr lang="en-US" dirty="0"/>
              <a:t> </a:t>
            </a:r>
            <a:r>
              <a:rPr lang="en-US" dirty="0" err="1"/>
              <a:t>phản</a:t>
            </a:r>
            <a:r>
              <a:rPr lang="en-US" dirty="0"/>
              <a:t> </a:t>
            </a:r>
            <a:r>
              <a:rPr lang="en-US" dirty="0" err="1"/>
              <a:t>ánh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hiện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, </a:t>
            </a:r>
            <a:r>
              <a:rPr lang="en-US" dirty="0" err="1"/>
              <a:t>tình</a:t>
            </a:r>
            <a:r>
              <a:rPr lang="en-US" dirty="0"/>
              <a:t> </a:t>
            </a:r>
            <a:r>
              <a:rPr lang="en-US" dirty="0" err="1"/>
              <a:t>hình</a:t>
            </a:r>
            <a:r>
              <a:rPr lang="en-US" dirty="0"/>
              <a:t> </a:t>
            </a:r>
            <a:r>
              <a:rPr lang="en-US" dirty="0" err="1"/>
              <a:t>biến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giá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khấu</a:t>
            </a:r>
            <a:r>
              <a:rPr lang="en-US" dirty="0"/>
              <a:t> </a:t>
            </a:r>
            <a:r>
              <a:rPr lang="en-US" dirty="0" err="1"/>
              <a:t>hao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hao</a:t>
            </a:r>
            <a:r>
              <a:rPr lang="en-US" dirty="0"/>
              <a:t> </a:t>
            </a:r>
            <a:r>
              <a:rPr lang="en-US" dirty="0" err="1"/>
              <a:t>mòn</a:t>
            </a:r>
            <a:r>
              <a:rPr lang="en-US" dirty="0"/>
              <a:t> </a:t>
            </a:r>
            <a:r>
              <a:rPr lang="en-US" dirty="0" err="1"/>
              <a:t>lũy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TSCĐ.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dirty="0"/>
              <a:t>2141: </a:t>
            </a:r>
            <a:r>
              <a:rPr lang="en-US" dirty="0" err="1"/>
              <a:t>Khấu</a:t>
            </a:r>
            <a:r>
              <a:rPr lang="en-US" dirty="0"/>
              <a:t> </a:t>
            </a:r>
            <a:r>
              <a:rPr lang="en-US" dirty="0" err="1"/>
              <a:t>hao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hao</a:t>
            </a:r>
            <a:r>
              <a:rPr lang="en-US" dirty="0"/>
              <a:t> </a:t>
            </a:r>
            <a:r>
              <a:rPr lang="en-US" dirty="0" err="1"/>
              <a:t>mòn</a:t>
            </a:r>
            <a:r>
              <a:rPr lang="en-US" dirty="0"/>
              <a:t> </a:t>
            </a:r>
            <a:r>
              <a:rPr lang="en-US" dirty="0" err="1"/>
              <a:t>lũy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TSCĐ </a:t>
            </a:r>
            <a:r>
              <a:rPr lang="en-US" dirty="0" err="1"/>
              <a:t>hữu</a:t>
            </a:r>
            <a:r>
              <a:rPr lang="en-US" dirty="0"/>
              <a:t> </a:t>
            </a:r>
            <a:r>
              <a:rPr lang="en-US" dirty="0" err="1"/>
              <a:t>hình</a:t>
            </a:r>
            <a:endParaRPr lang="en-US" dirty="0"/>
          </a:p>
          <a:p>
            <a:pPr marL="1257300" lvl="2" indent="-457200">
              <a:buFont typeface="+mj-lt"/>
              <a:buAutoNum type="arabicPeriod"/>
            </a:pPr>
            <a:r>
              <a:rPr lang="en-US" dirty="0"/>
              <a:t>2142: </a:t>
            </a:r>
            <a:r>
              <a:rPr lang="en-US" dirty="0" err="1"/>
              <a:t>Khấu</a:t>
            </a:r>
            <a:r>
              <a:rPr lang="en-US" dirty="0"/>
              <a:t> </a:t>
            </a:r>
            <a:r>
              <a:rPr lang="en-US" dirty="0" err="1"/>
              <a:t>hao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hao</a:t>
            </a:r>
            <a:r>
              <a:rPr lang="en-US" dirty="0"/>
              <a:t> </a:t>
            </a:r>
            <a:r>
              <a:rPr lang="en-US" dirty="0" err="1"/>
              <a:t>mòn</a:t>
            </a:r>
            <a:r>
              <a:rPr lang="en-US" dirty="0"/>
              <a:t> </a:t>
            </a:r>
            <a:r>
              <a:rPr lang="en-US" dirty="0" err="1"/>
              <a:t>lũy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TSCĐ </a:t>
            </a:r>
            <a:r>
              <a:rPr lang="en-US" dirty="0" err="1"/>
              <a:t>vô</a:t>
            </a:r>
            <a:r>
              <a:rPr lang="en-US" dirty="0"/>
              <a:t> </a:t>
            </a:r>
            <a:r>
              <a:rPr lang="en-US" dirty="0" err="1" smtClean="0"/>
              <a:t>hình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22483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NGUYÊN TẮC HẠCH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TOÁN HAO MÒN/KHẤU HAO TSCĐ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131" y="1724025"/>
            <a:ext cx="8861425" cy="480695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mtClean="0"/>
              <a:t>Định khoản</a:t>
            </a:r>
          </a:p>
          <a:p>
            <a:pPr lvl="1">
              <a:buFont typeface="Wingdings" pitchFamily="2" charset="2"/>
              <a:buChar char="ü"/>
            </a:pPr>
            <a:r>
              <a:rPr lang="en-US" smtClean="0"/>
              <a:t>Bên Nợ: Ghi giảm giá trị khấu hao và hao mòn lũy kế của TSCĐ khi ghi giảm TSCĐ, đánh giá lại giảm giá trị hao mòn</a:t>
            </a:r>
          </a:p>
          <a:p>
            <a:pPr lvl="1">
              <a:buFont typeface="Wingdings" pitchFamily="2" charset="2"/>
              <a:buChar char="ü"/>
            </a:pPr>
            <a:r>
              <a:rPr lang="en-US" smtClean="0"/>
              <a:t>Bên Có: ghi tăng giá trị khấu hao, hao mòn TSCĐ trong quá trình sử dụng, đánh giá lại tăng giá trị hao mòn</a:t>
            </a:r>
          </a:p>
          <a:p>
            <a:pPr>
              <a:buFont typeface="Wingdings" pitchFamily="2" charset="2"/>
              <a:buChar char="ü"/>
            </a:pPr>
            <a:r>
              <a:rPr lang="en-US" smtClean="0"/>
              <a:t>Thực </a:t>
            </a:r>
            <a:r>
              <a:rPr lang="en-US" dirty="0" err="1"/>
              <a:t>hiện</a:t>
            </a:r>
            <a:r>
              <a:rPr lang="en-US" dirty="0"/>
              <a:t> </a:t>
            </a:r>
            <a:r>
              <a:rPr lang="en-US" dirty="0" err="1" smtClean="0"/>
              <a:t>hao</a:t>
            </a:r>
            <a:r>
              <a:rPr lang="en-US" dirty="0" smtClean="0"/>
              <a:t> </a:t>
            </a:r>
            <a:r>
              <a:rPr lang="en-US" dirty="0" err="1" smtClean="0"/>
              <a:t>mòn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tất</a:t>
            </a:r>
            <a:r>
              <a:rPr lang="en-US" dirty="0" smtClean="0"/>
              <a:t> </a:t>
            </a:r>
            <a:r>
              <a:rPr lang="en-US" dirty="0" err="1"/>
              <a:t>cả</a:t>
            </a:r>
            <a:r>
              <a:rPr lang="en-US" dirty="0"/>
              <a:t> TSCĐ </a:t>
            </a:r>
            <a:r>
              <a:rPr lang="en-US" dirty="0" err="1"/>
              <a:t>hữu</a:t>
            </a:r>
            <a:r>
              <a:rPr lang="en-US" dirty="0"/>
              <a:t> </a:t>
            </a:r>
            <a:r>
              <a:rPr lang="en-US" dirty="0" err="1"/>
              <a:t>hình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vô</a:t>
            </a:r>
            <a:r>
              <a:rPr lang="en-US" dirty="0"/>
              <a:t> 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mặt</a:t>
            </a:r>
            <a:r>
              <a:rPr lang="en-US" dirty="0" smtClean="0"/>
              <a:t> </a:t>
            </a:r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đơn</a:t>
            </a:r>
            <a:r>
              <a:rPr lang="en-US" dirty="0" smtClean="0"/>
              <a:t> </a:t>
            </a:r>
            <a:r>
              <a:rPr lang="en-US" dirty="0" err="1" smtClean="0"/>
              <a:t>vị</a:t>
            </a:r>
            <a:r>
              <a:rPr lang="en-US" dirty="0" smtClean="0"/>
              <a:t> </a:t>
            </a:r>
            <a:r>
              <a:rPr lang="en-US" dirty="0" err="1" smtClean="0"/>
              <a:t>vào</a:t>
            </a:r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điểm</a:t>
            </a:r>
            <a:r>
              <a:rPr lang="en-US" dirty="0" smtClean="0"/>
              <a:t> 31/12 </a:t>
            </a:r>
            <a:r>
              <a:rPr lang="en-US" dirty="0" err="1" smtClean="0"/>
              <a:t>hàng</a:t>
            </a:r>
            <a:r>
              <a:rPr lang="en-US" dirty="0" smtClean="0"/>
              <a:t> </a:t>
            </a:r>
            <a:r>
              <a:rPr lang="en-US" dirty="0" err="1" smtClean="0"/>
              <a:t>năm</a:t>
            </a:r>
            <a:r>
              <a:rPr lang="en-US" dirty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chưa</a:t>
            </a:r>
            <a:r>
              <a:rPr lang="en-US" dirty="0" smtClean="0"/>
              <a:t> </a:t>
            </a:r>
            <a:r>
              <a:rPr lang="en-US" dirty="0" err="1" smtClean="0"/>
              <a:t>hết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</a:t>
            </a:r>
            <a:r>
              <a:rPr lang="en-US" dirty="0" err="1" smtClean="0"/>
              <a:t>còn</a:t>
            </a:r>
            <a:r>
              <a:rPr lang="en-US" dirty="0" smtClean="0"/>
              <a:t> </a:t>
            </a:r>
            <a:r>
              <a:rPr lang="en-US" err="1" smtClean="0"/>
              <a:t>lại</a:t>
            </a:r>
            <a:r>
              <a:rPr lang="en-US" smtClean="0"/>
              <a:t> </a:t>
            </a: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smtClean="0"/>
              <a:t>Việc </a:t>
            </a:r>
            <a:r>
              <a:rPr lang="en-US" dirty="0" err="1"/>
              <a:t>phản</a:t>
            </a:r>
            <a:r>
              <a:rPr lang="en-US" dirty="0"/>
              <a:t> </a:t>
            </a:r>
            <a:r>
              <a:rPr lang="en-US" dirty="0" err="1"/>
              <a:t>ánh</a:t>
            </a:r>
            <a:r>
              <a:rPr lang="en-US" dirty="0"/>
              <a:t> </a:t>
            </a:r>
            <a:r>
              <a:rPr lang="en-US" dirty="0" err="1"/>
              <a:t>giá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hao</a:t>
            </a:r>
            <a:r>
              <a:rPr lang="en-US" dirty="0"/>
              <a:t> </a:t>
            </a:r>
            <a:r>
              <a:rPr lang="en-US" dirty="0" err="1"/>
              <a:t>mòn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hiện</a:t>
            </a:r>
            <a:r>
              <a:rPr lang="en-US" dirty="0"/>
              <a:t> 1 </a:t>
            </a:r>
            <a:r>
              <a:rPr lang="en-US" dirty="0" err="1"/>
              <a:t>lần</a:t>
            </a:r>
            <a:r>
              <a:rPr lang="en-US" dirty="0"/>
              <a:t>/1 </a:t>
            </a:r>
            <a:r>
              <a:rPr lang="en-US" dirty="0" err="1"/>
              <a:t>năm</a:t>
            </a:r>
            <a:r>
              <a:rPr lang="en-US" dirty="0"/>
              <a:t> </a:t>
            </a:r>
            <a:r>
              <a:rPr lang="en-US" dirty="0" err="1"/>
              <a:t>vào</a:t>
            </a:r>
            <a:r>
              <a:rPr lang="en-US" dirty="0"/>
              <a:t> </a:t>
            </a:r>
            <a:r>
              <a:rPr lang="en-US" err="1"/>
              <a:t>tháng</a:t>
            </a:r>
            <a:r>
              <a:rPr lang="en-US"/>
              <a:t> </a:t>
            </a:r>
            <a:r>
              <a:rPr lang="en-US" smtClean="0"/>
              <a:t>12</a:t>
            </a:r>
          </a:p>
          <a:p>
            <a:pPr>
              <a:buFont typeface="Wingdings" pitchFamily="2" charset="2"/>
              <a:buChar char="ü"/>
            </a:pPr>
            <a:r>
              <a:rPr lang="en-US" smtClean="0"/>
              <a:t>Những </a:t>
            </a:r>
            <a:r>
              <a:rPr lang="en-US" dirty="0"/>
              <a:t>TSCĐ </a:t>
            </a:r>
            <a:r>
              <a:rPr lang="en-US" dirty="0" err="1"/>
              <a:t>dùng</a:t>
            </a:r>
            <a:r>
              <a:rPr lang="en-US" dirty="0"/>
              <a:t> </a:t>
            </a:r>
            <a:r>
              <a:rPr lang="en-US" dirty="0" err="1"/>
              <a:t>vào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SXKD, </a:t>
            </a:r>
            <a:r>
              <a:rPr lang="en-US" dirty="0" err="1"/>
              <a:t>dịch</a:t>
            </a:r>
            <a:r>
              <a:rPr lang="en-US" dirty="0"/>
              <a:t> </a:t>
            </a:r>
            <a:r>
              <a:rPr lang="en-US" dirty="0" err="1"/>
              <a:t>vụ</a:t>
            </a:r>
            <a:r>
              <a:rPr lang="en-US" dirty="0"/>
              <a:t>,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kỳ</a:t>
            </a:r>
            <a:r>
              <a:rPr lang="en-US" dirty="0"/>
              <a:t> </a:t>
            </a:r>
            <a:r>
              <a:rPr lang="en-US" dirty="0" err="1"/>
              <a:t>trích</a:t>
            </a:r>
            <a:r>
              <a:rPr lang="en-US" dirty="0"/>
              <a:t> </a:t>
            </a:r>
            <a:r>
              <a:rPr lang="en-US" dirty="0" err="1"/>
              <a:t>khấu</a:t>
            </a:r>
            <a:r>
              <a:rPr lang="en-US" dirty="0"/>
              <a:t> </a:t>
            </a:r>
            <a:r>
              <a:rPr lang="en-US" dirty="0" err="1"/>
              <a:t>hao</a:t>
            </a:r>
            <a:r>
              <a:rPr lang="en-US" dirty="0"/>
              <a:t> </a:t>
            </a:r>
            <a:r>
              <a:rPr lang="en-US" dirty="0" err="1"/>
              <a:t>tính</a:t>
            </a:r>
            <a:r>
              <a:rPr lang="en-US" dirty="0"/>
              <a:t> </a:t>
            </a:r>
            <a:r>
              <a:rPr lang="en-US" dirty="0" err="1"/>
              <a:t>vào</a:t>
            </a:r>
            <a:r>
              <a:rPr lang="en-US" dirty="0"/>
              <a:t> chi </a:t>
            </a:r>
            <a:r>
              <a:rPr lang="en-US" dirty="0" err="1"/>
              <a:t>phí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SXKD, </a:t>
            </a:r>
            <a:r>
              <a:rPr lang="en-US" dirty="0" err="1"/>
              <a:t>dịch</a:t>
            </a:r>
            <a:r>
              <a:rPr lang="en-US" dirty="0"/>
              <a:t> </a:t>
            </a:r>
            <a:r>
              <a:rPr lang="en-US" dirty="0" err="1"/>
              <a:t>vụ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64275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6604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TÀI KHOẢN 36611, 36621, 36631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GIÁ TRỊ CÒN LẠI CỦA TSCĐ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114425"/>
            <a:ext cx="8861425" cy="5943600"/>
          </a:xfrm>
        </p:spPr>
        <p:txBody>
          <a:bodyPr/>
          <a:lstStyle/>
          <a:p>
            <a:r>
              <a:rPr lang="en-US" sz="2800" dirty="0" err="1" smtClean="0"/>
              <a:t>Tài</a:t>
            </a:r>
            <a:r>
              <a:rPr lang="en-US" sz="2800" dirty="0" smtClean="0"/>
              <a:t> </a:t>
            </a:r>
            <a:r>
              <a:rPr lang="en-US" sz="2800" dirty="0" err="1" smtClean="0"/>
              <a:t>khoản</a:t>
            </a:r>
            <a:r>
              <a:rPr lang="en-US" sz="2800" dirty="0" smtClean="0"/>
              <a:t> 36611, 36621, 36631 </a:t>
            </a:r>
            <a:r>
              <a:rPr lang="en-US" sz="2800" dirty="0" err="1" smtClean="0"/>
              <a:t>dùng</a:t>
            </a:r>
            <a:r>
              <a:rPr lang="en-US" sz="2800" dirty="0" smtClean="0"/>
              <a:t> </a:t>
            </a:r>
            <a:r>
              <a:rPr lang="en-US" sz="2800" dirty="0" err="1" smtClean="0"/>
              <a:t>để</a:t>
            </a:r>
            <a:r>
              <a:rPr lang="en-US" sz="2800" dirty="0" smtClean="0"/>
              <a:t> </a:t>
            </a:r>
            <a:r>
              <a:rPr lang="en-US" sz="2800" dirty="0" err="1" smtClean="0"/>
              <a:t>phản</a:t>
            </a:r>
            <a:r>
              <a:rPr lang="en-US" sz="2800" dirty="0" smtClean="0"/>
              <a:t> </a:t>
            </a:r>
            <a:r>
              <a:rPr lang="en-US" sz="2800" dirty="0" err="1" smtClean="0"/>
              <a:t>ánh</a:t>
            </a:r>
            <a:r>
              <a:rPr lang="en-US" sz="2800" dirty="0" smtClean="0"/>
              <a:t> GTCL </a:t>
            </a:r>
            <a:r>
              <a:rPr lang="en-US" sz="2800" dirty="0" err="1" smtClean="0"/>
              <a:t>của</a:t>
            </a:r>
            <a:r>
              <a:rPr lang="en-US" sz="2800" dirty="0" smtClean="0"/>
              <a:t> TSCĐ </a:t>
            </a:r>
            <a:r>
              <a:rPr lang="en-US" sz="2800" dirty="0" err="1" smtClean="0"/>
              <a:t>theo</a:t>
            </a:r>
            <a:r>
              <a:rPr lang="en-US" sz="2800" dirty="0" smtClean="0"/>
              <a:t> </a:t>
            </a:r>
            <a:r>
              <a:rPr lang="en-US" sz="2800" dirty="0" err="1" smtClean="0"/>
              <a:t>từng</a:t>
            </a:r>
            <a:r>
              <a:rPr lang="en-US" sz="2800" dirty="0" smtClean="0"/>
              <a:t> </a:t>
            </a:r>
            <a:r>
              <a:rPr lang="en-US" sz="2800" dirty="0" err="1" smtClean="0"/>
              <a:t>nguồn</a:t>
            </a:r>
            <a:r>
              <a:rPr lang="en-US" sz="2800" dirty="0" smtClean="0"/>
              <a:t> </a:t>
            </a:r>
            <a:r>
              <a:rPr lang="en-US" sz="2800" dirty="0" err="1" smtClean="0"/>
              <a:t>hình</a:t>
            </a:r>
            <a:r>
              <a:rPr lang="en-US" sz="2800" dirty="0" smtClean="0"/>
              <a:t> </a:t>
            </a:r>
            <a:r>
              <a:rPr lang="en-US" sz="2800" dirty="0" err="1" smtClean="0"/>
              <a:t>thành</a:t>
            </a:r>
            <a:r>
              <a:rPr lang="en-US" sz="2800" dirty="0" smtClean="0"/>
              <a:t>: NSNN, </a:t>
            </a:r>
            <a:r>
              <a:rPr lang="en-US" sz="2800" dirty="0" err="1" smtClean="0"/>
              <a:t>Viện</a:t>
            </a:r>
            <a:r>
              <a:rPr lang="en-US" sz="2800" dirty="0" smtClean="0"/>
              <a:t> </a:t>
            </a:r>
            <a:r>
              <a:rPr lang="en-US" sz="2800" dirty="0" err="1" smtClean="0"/>
              <a:t>trợ</a:t>
            </a:r>
            <a:r>
              <a:rPr lang="en-US" sz="2800" dirty="0" smtClean="0"/>
              <a:t>, </a:t>
            </a:r>
            <a:r>
              <a:rPr lang="en-US" sz="2800" dirty="0" err="1" smtClean="0"/>
              <a:t>vay</a:t>
            </a:r>
            <a:r>
              <a:rPr lang="en-US" sz="2800" dirty="0" smtClean="0"/>
              <a:t> </a:t>
            </a:r>
            <a:r>
              <a:rPr lang="en-US" sz="2800" dirty="0" err="1" smtClean="0"/>
              <a:t>nợ</a:t>
            </a:r>
            <a:r>
              <a:rPr lang="en-US" sz="2800" dirty="0" smtClean="0"/>
              <a:t>, </a:t>
            </a:r>
            <a:r>
              <a:rPr lang="en-US" sz="2800" dirty="0" err="1" smtClean="0"/>
              <a:t>Phí</a:t>
            </a:r>
            <a:r>
              <a:rPr lang="en-US" sz="2800" dirty="0" smtClean="0"/>
              <a:t>, </a:t>
            </a:r>
            <a:r>
              <a:rPr lang="en-US" sz="2800" dirty="0" err="1" smtClean="0"/>
              <a:t>lệ</a:t>
            </a:r>
            <a:r>
              <a:rPr lang="en-US" sz="2800" dirty="0" smtClean="0"/>
              <a:t> </a:t>
            </a:r>
            <a:r>
              <a:rPr lang="en-US" sz="2800" dirty="0" err="1" smtClean="0"/>
              <a:t>phí</a:t>
            </a:r>
            <a:r>
              <a:rPr lang="en-US" sz="2800" dirty="0" smtClean="0"/>
              <a:t> </a:t>
            </a:r>
            <a:r>
              <a:rPr lang="en-US" sz="2800" dirty="0" err="1" smtClean="0"/>
              <a:t>để</a:t>
            </a:r>
            <a:r>
              <a:rPr lang="en-US" sz="2800" dirty="0" smtClean="0"/>
              <a:t> </a:t>
            </a:r>
            <a:r>
              <a:rPr lang="en-US" sz="2800" dirty="0" err="1" smtClean="0"/>
              <a:t>lại</a:t>
            </a:r>
            <a:endParaRPr lang="en-US" sz="2800" dirty="0" smtClean="0"/>
          </a:p>
          <a:p>
            <a:pPr lvl="1"/>
            <a:r>
              <a:rPr lang="en-US" sz="2800" dirty="0" err="1" smtClean="0"/>
              <a:t>Bên</a:t>
            </a:r>
            <a:r>
              <a:rPr lang="en-US" sz="2800" dirty="0" smtClean="0"/>
              <a:t> </a:t>
            </a:r>
            <a:r>
              <a:rPr lang="en-US" sz="2800" dirty="0" err="1" smtClean="0"/>
              <a:t>Nợ</a:t>
            </a:r>
            <a:r>
              <a:rPr lang="en-US" sz="2800" dirty="0" smtClean="0"/>
              <a:t>: </a:t>
            </a:r>
            <a:r>
              <a:rPr lang="en-US" sz="2800" dirty="0" err="1" smtClean="0"/>
              <a:t>Kết</a:t>
            </a:r>
            <a:r>
              <a:rPr lang="en-US" sz="2800" dirty="0" smtClean="0"/>
              <a:t> </a:t>
            </a:r>
            <a:r>
              <a:rPr lang="en-US" sz="2800" dirty="0" err="1" smtClean="0"/>
              <a:t>chuyển</a:t>
            </a:r>
            <a:r>
              <a:rPr lang="en-US" sz="2800" dirty="0" smtClean="0"/>
              <a:t> </a:t>
            </a:r>
            <a:r>
              <a:rPr lang="en-US" sz="2800" dirty="0" err="1" smtClean="0"/>
              <a:t>số</a:t>
            </a:r>
            <a:r>
              <a:rPr lang="en-US" sz="2800" dirty="0" smtClean="0"/>
              <a:t> </a:t>
            </a:r>
            <a:r>
              <a:rPr lang="en-US" sz="2800" dirty="0" err="1" smtClean="0"/>
              <a:t>hao</a:t>
            </a:r>
            <a:r>
              <a:rPr lang="en-US" sz="2800" dirty="0" smtClean="0"/>
              <a:t> </a:t>
            </a:r>
            <a:r>
              <a:rPr lang="en-US" sz="2800" dirty="0" err="1" smtClean="0"/>
              <a:t>mòn</a:t>
            </a:r>
            <a:r>
              <a:rPr lang="en-US" sz="2800" dirty="0" smtClean="0"/>
              <a:t>, </a:t>
            </a:r>
            <a:r>
              <a:rPr lang="en-US" sz="2800" dirty="0" err="1" smtClean="0"/>
              <a:t>khấu</a:t>
            </a:r>
            <a:r>
              <a:rPr lang="en-US" sz="2800" dirty="0" smtClean="0"/>
              <a:t> </a:t>
            </a:r>
            <a:r>
              <a:rPr lang="en-US" sz="2800" dirty="0" err="1" smtClean="0"/>
              <a:t>hao</a:t>
            </a:r>
            <a:r>
              <a:rPr lang="en-US" sz="2800" dirty="0" smtClean="0"/>
              <a:t> TSCĐ </a:t>
            </a:r>
            <a:r>
              <a:rPr lang="en-US" sz="2800" dirty="0" err="1" smtClean="0"/>
              <a:t>tính</a:t>
            </a:r>
            <a:r>
              <a:rPr lang="en-US" sz="2800" dirty="0" smtClean="0"/>
              <a:t> </a:t>
            </a:r>
            <a:r>
              <a:rPr lang="en-US" sz="2800" dirty="0" err="1" smtClean="0"/>
              <a:t>trong</a:t>
            </a:r>
            <a:r>
              <a:rPr lang="en-US" sz="2800" dirty="0" smtClean="0"/>
              <a:t> </a:t>
            </a:r>
            <a:r>
              <a:rPr lang="en-US" sz="2800" dirty="0" err="1" smtClean="0"/>
              <a:t>kỳ</a:t>
            </a:r>
            <a:r>
              <a:rPr lang="en-US" sz="2800" dirty="0" smtClean="0"/>
              <a:t> sang TK </a:t>
            </a:r>
            <a:r>
              <a:rPr lang="en-US" sz="2800" dirty="0" err="1" smtClean="0"/>
              <a:t>thu</a:t>
            </a:r>
            <a:r>
              <a:rPr lang="en-US" sz="2800" dirty="0" smtClean="0"/>
              <a:t> </a:t>
            </a:r>
            <a:r>
              <a:rPr lang="en-US" sz="2800" dirty="0" err="1" smtClean="0"/>
              <a:t>tương</a:t>
            </a:r>
            <a:r>
              <a:rPr lang="en-US" sz="2800" dirty="0" smtClean="0"/>
              <a:t> </a:t>
            </a:r>
            <a:r>
              <a:rPr lang="en-US" sz="2800" dirty="0" err="1" smtClean="0"/>
              <a:t>ứng</a:t>
            </a:r>
            <a:r>
              <a:rPr lang="en-US" sz="2800" dirty="0" smtClean="0"/>
              <a:t> </a:t>
            </a:r>
            <a:r>
              <a:rPr lang="en-US" sz="2800" dirty="0" err="1" smtClean="0"/>
              <a:t>hoặc</a:t>
            </a:r>
            <a:r>
              <a:rPr lang="en-US" sz="2800" dirty="0" smtClean="0"/>
              <a:t> GTCL </a:t>
            </a:r>
            <a:r>
              <a:rPr lang="en-US" sz="2800" dirty="0" err="1" smtClean="0"/>
              <a:t>của</a:t>
            </a:r>
            <a:r>
              <a:rPr lang="en-US" sz="2800" dirty="0" smtClean="0"/>
              <a:t> TSCĐ </a:t>
            </a:r>
            <a:r>
              <a:rPr lang="en-US" sz="2800" dirty="0" err="1" smtClean="0"/>
              <a:t>được</a:t>
            </a:r>
            <a:r>
              <a:rPr lang="en-US" sz="2800" dirty="0" smtClean="0"/>
              <a:t> </a:t>
            </a:r>
            <a:r>
              <a:rPr lang="en-US" sz="2800" dirty="0" err="1" smtClean="0"/>
              <a:t>thanh</a:t>
            </a:r>
            <a:r>
              <a:rPr lang="en-US" sz="2800" dirty="0" smtClean="0"/>
              <a:t> </a:t>
            </a:r>
            <a:r>
              <a:rPr lang="en-US" sz="2800" dirty="0" err="1" smtClean="0"/>
              <a:t>lý</a:t>
            </a:r>
            <a:r>
              <a:rPr lang="en-US" sz="2800" dirty="0" smtClean="0"/>
              <a:t>, </a:t>
            </a:r>
            <a:r>
              <a:rPr lang="en-US" sz="2800" dirty="0" err="1" smtClean="0"/>
              <a:t>nhượng</a:t>
            </a:r>
            <a:r>
              <a:rPr lang="en-US" sz="2800" dirty="0" smtClean="0"/>
              <a:t> </a:t>
            </a:r>
            <a:r>
              <a:rPr lang="en-US" sz="2800" dirty="0" err="1" smtClean="0"/>
              <a:t>bán</a:t>
            </a:r>
            <a:endParaRPr lang="en-US" sz="2800" dirty="0" smtClean="0"/>
          </a:p>
          <a:p>
            <a:pPr lvl="1"/>
            <a:r>
              <a:rPr lang="en-US" sz="2800" dirty="0" err="1" smtClean="0"/>
              <a:t>Bên</a:t>
            </a:r>
            <a:r>
              <a:rPr lang="en-US" sz="2800" dirty="0" smtClean="0"/>
              <a:t> </a:t>
            </a:r>
            <a:r>
              <a:rPr lang="en-US" sz="2800" dirty="0" err="1" smtClean="0"/>
              <a:t>Có</a:t>
            </a:r>
            <a:r>
              <a:rPr lang="en-US" sz="2800" dirty="0" smtClean="0"/>
              <a:t>: </a:t>
            </a:r>
            <a:r>
              <a:rPr lang="en-US" sz="2800" dirty="0" err="1" smtClean="0"/>
              <a:t>Các</a:t>
            </a:r>
            <a:r>
              <a:rPr lang="en-US" sz="2800" dirty="0" smtClean="0"/>
              <a:t> </a:t>
            </a:r>
            <a:r>
              <a:rPr lang="en-US" sz="2800" dirty="0" err="1" smtClean="0"/>
              <a:t>khoản</a:t>
            </a:r>
            <a:r>
              <a:rPr lang="en-US" sz="2800" dirty="0" smtClean="0"/>
              <a:t> </a:t>
            </a:r>
            <a:r>
              <a:rPr lang="en-US" sz="2800" dirty="0" err="1" smtClean="0"/>
              <a:t>thu</a:t>
            </a:r>
            <a:r>
              <a:rPr lang="en-US" sz="2800" dirty="0" smtClean="0"/>
              <a:t> </a:t>
            </a:r>
            <a:r>
              <a:rPr lang="en-US" sz="2800" dirty="0" err="1" smtClean="0"/>
              <a:t>đã</a:t>
            </a:r>
            <a:r>
              <a:rPr lang="en-US" sz="2800" dirty="0" smtClean="0"/>
              <a:t> </a:t>
            </a:r>
            <a:r>
              <a:rPr lang="en-US" sz="2800" dirty="0" err="1" smtClean="0"/>
              <a:t>nhận</a:t>
            </a:r>
            <a:r>
              <a:rPr lang="en-US" sz="2800" dirty="0" smtClean="0"/>
              <a:t> </a:t>
            </a:r>
            <a:r>
              <a:rPr lang="en-US" sz="2800" dirty="0" err="1" smtClean="0"/>
              <a:t>trước</a:t>
            </a:r>
            <a:r>
              <a:rPr lang="en-US" sz="2800" dirty="0" smtClean="0"/>
              <a:t> </a:t>
            </a:r>
            <a:r>
              <a:rPr lang="en-US" sz="2800" dirty="0" err="1" smtClean="0"/>
              <a:t>để</a:t>
            </a:r>
            <a:r>
              <a:rPr lang="en-US" sz="2800" dirty="0" smtClean="0"/>
              <a:t> </a:t>
            </a:r>
            <a:r>
              <a:rPr lang="en-US" sz="2800" dirty="0" err="1" smtClean="0"/>
              <a:t>đầu</a:t>
            </a:r>
            <a:r>
              <a:rPr lang="en-US" sz="2800" dirty="0" smtClean="0"/>
              <a:t> </a:t>
            </a:r>
            <a:r>
              <a:rPr lang="en-US" sz="2800" dirty="0" err="1" smtClean="0"/>
              <a:t>tư</a:t>
            </a:r>
            <a:r>
              <a:rPr lang="en-US" sz="2800" dirty="0" smtClean="0"/>
              <a:t>, </a:t>
            </a:r>
            <a:r>
              <a:rPr lang="en-US" sz="2800" dirty="0" err="1" smtClean="0"/>
              <a:t>mua</a:t>
            </a:r>
            <a:r>
              <a:rPr lang="en-US" sz="2800" dirty="0" smtClean="0"/>
              <a:t> </a:t>
            </a:r>
            <a:r>
              <a:rPr lang="en-US" sz="2800" dirty="0" err="1" smtClean="0"/>
              <a:t>sắm</a:t>
            </a:r>
            <a:r>
              <a:rPr lang="en-US" sz="2800" dirty="0" smtClean="0"/>
              <a:t> TSCĐ</a:t>
            </a:r>
          </a:p>
          <a:p>
            <a:pPr marL="514350" indent="-457200">
              <a:buFont typeface="+mj-lt"/>
              <a:buAutoNum type="arabicPeriod"/>
            </a:pPr>
            <a:r>
              <a:rPr lang="en-US" sz="2800" dirty="0" err="1" smtClean="0"/>
              <a:t>Chỉ</a:t>
            </a:r>
            <a:r>
              <a:rPr lang="en-US" sz="2800" dirty="0" smtClean="0"/>
              <a:t> </a:t>
            </a:r>
            <a:r>
              <a:rPr lang="en-US" sz="2800" dirty="0" err="1" smtClean="0"/>
              <a:t>hạch</a:t>
            </a:r>
            <a:r>
              <a:rPr lang="en-US" sz="2800" dirty="0" smtClean="0"/>
              <a:t> </a:t>
            </a:r>
            <a:r>
              <a:rPr lang="en-US" sz="2800" dirty="0" err="1" smtClean="0"/>
              <a:t>toán</a:t>
            </a:r>
            <a:r>
              <a:rPr lang="en-US" sz="2800" dirty="0" smtClean="0"/>
              <a:t> </a:t>
            </a:r>
            <a:r>
              <a:rPr lang="en-US" sz="2800" dirty="0" err="1" smtClean="0"/>
              <a:t>vào</a:t>
            </a:r>
            <a:r>
              <a:rPr lang="en-US" sz="2800" dirty="0" smtClean="0"/>
              <a:t> </a:t>
            </a:r>
            <a:r>
              <a:rPr lang="en-US" sz="2800" dirty="0" err="1" smtClean="0"/>
              <a:t>bên</a:t>
            </a:r>
            <a:r>
              <a:rPr lang="en-US" sz="2800" dirty="0" smtClean="0"/>
              <a:t> </a:t>
            </a:r>
            <a:r>
              <a:rPr lang="en-US" sz="2800" dirty="0" err="1" smtClean="0"/>
              <a:t>Có</a:t>
            </a:r>
            <a:r>
              <a:rPr lang="en-US" sz="2800" dirty="0" smtClean="0"/>
              <a:t> TK </a:t>
            </a:r>
            <a:r>
              <a:rPr lang="en-US" sz="2800" dirty="0" err="1" smtClean="0"/>
              <a:t>này</a:t>
            </a:r>
            <a:r>
              <a:rPr lang="en-US" sz="2800" dirty="0" smtClean="0"/>
              <a:t> </a:t>
            </a:r>
            <a:r>
              <a:rPr lang="en-US" sz="2800" dirty="0" err="1" smtClean="0"/>
              <a:t>khi</a:t>
            </a:r>
            <a:r>
              <a:rPr lang="en-US" sz="2800" dirty="0" smtClean="0"/>
              <a:t> </a:t>
            </a:r>
            <a:r>
              <a:rPr lang="en-US" sz="2800" dirty="0" err="1" smtClean="0"/>
              <a:t>đã</a:t>
            </a:r>
            <a:r>
              <a:rPr lang="en-US" sz="2800" dirty="0" smtClean="0"/>
              <a:t> </a:t>
            </a:r>
            <a:r>
              <a:rPr lang="en-US" sz="2800" dirty="0" err="1" smtClean="0"/>
              <a:t>hoàn</a:t>
            </a:r>
            <a:r>
              <a:rPr lang="en-US" sz="2800" dirty="0" smtClean="0"/>
              <a:t> </a:t>
            </a:r>
            <a:r>
              <a:rPr lang="en-US" sz="2800" dirty="0" err="1" smtClean="0"/>
              <a:t>thành</a:t>
            </a:r>
            <a:r>
              <a:rPr lang="en-US" sz="2800" dirty="0" smtClean="0"/>
              <a:t> </a:t>
            </a:r>
            <a:r>
              <a:rPr lang="en-US" sz="2800" dirty="0" err="1" smtClean="0"/>
              <a:t>việc</a:t>
            </a:r>
            <a:r>
              <a:rPr lang="en-US" sz="2800" dirty="0" smtClean="0"/>
              <a:t> </a:t>
            </a:r>
            <a:r>
              <a:rPr lang="en-US" sz="2800" dirty="0" err="1" smtClean="0"/>
              <a:t>mua</a:t>
            </a:r>
            <a:r>
              <a:rPr lang="en-US" sz="2800" dirty="0" smtClean="0"/>
              <a:t> </a:t>
            </a:r>
            <a:r>
              <a:rPr lang="en-US" sz="2800" dirty="0" err="1" smtClean="0"/>
              <a:t>sắm</a:t>
            </a:r>
            <a:r>
              <a:rPr lang="en-US" sz="2800" dirty="0" smtClean="0"/>
              <a:t>, XDCB TSCĐ</a:t>
            </a:r>
          </a:p>
          <a:p>
            <a:pPr marL="514350" indent="-457200">
              <a:buFont typeface="+mj-lt"/>
              <a:buAutoNum type="arabicPeriod"/>
            </a:pPr>
            <a:r>
              <a:rPr lang="en-US" sz="2800" dirty="0" err="1" smtClean="0"/>
              <a:t>Không</a:t>
            </a:r>
            <a:r>
              <a:rPr lang="en-US" sz="2800" dirty="0" smtClean="0"/>
              <a:t> </a:t>
            </a:r>
            <a:r>
              <a:rPr lang="en-US" sz="2800" dirty="0" err="1" smtClean="0"/>
              <a:t>phản</a:t>
            </a:r>
            <a:r>
              <a:rPr lang="en-US" sz="2800" dirty="0" smtClean="0"/>
              <a:t> </a:t>
            </a:r>
            <a:r>
              <a:rPr lang="en-US" sz="2800" dirty="0" err="1" smtClean="0"/>
              <a:t>ánh</a:t>
            </a:r>
            <a:r>
              <a:rPr lang="en-US" sz="2800" dirty="0" smtClean="0"/>
              <a:t> </a:t>
            </a:r>
            <a:r>
              <a:rPr lang="en-US" sz="2800" dirty="0" err="1" smtClean="0"/>
              <a:t>vào</a:t>
            </a:r>
            <a:r>
              <a:rPr lang="en-US" sz="2800" dirty="0" smtClean="0"/>
              <a:t> TK </a:t>
            </a:r>
            <a:r>
              <a:rPr lang="en-US" sz="2800" dirty="0" err="1" smtClean="0"/>
              <a:t>này</a:t>
            </a:r>
            <a:r>
              <a:rPr lang="en-US" sz="2800" dirty="0" smtClean="0"/>
              <a:t> </a:t>
            </a:r>
            <a:r>
              <a:rPr lang="en-US" sz="2800" dirty="0" err="1" smtClean="0"/>
              <a:t>những</a:t>
            </a:r>
            <a:r>
              <a:rPr lang="en-US" sz="2800" dirty="0" smtClean="0"/>
              <a:t> TSCĐ </a:t>
            </a:r>
            <a:r>
              <a:rPr lang="en-US" sz="2800" dirty="0" err="1" smtClean="0"/>
              <a:t>hình</a:t>
            </a:r>
            <a:r>
              <a:rPr lang="en-US" sz="2800" dirty="0" smtClean="0"/>
              <a:t> </a:t>
            </a:r>
            <a:r>
              <a:rPr lang="en-US" sz="2800" dirty="0" err="1" smtClean="0"/>
              <a:t>thành</a:t>
            </a:r>
            <a:r>
              <a:rPr lang="en-US" sz="2800" dirty="0" smtClean="0"/>
              <a:t> </a:t>
            </a:r>
            <a:r>
              <a:rPr lang="en-US" sz="2800" dirty="0" err="1" smtClean="0"/>
              <a:t>từ</a:t>
            </a:r>
            <a:r>
              <a:rPr lang="en-US" sz="2800" dirty="0" smtClean="0"/>
              <a:t> </a:t>
            </a:r>
            <a:r>
              <a:rPr lang="en-US" sz="2800" dirty="0" err="1" smtClean="0"/>
              <a:t>nguồn</a:t>
            </a:r>
            <a:r>
              <a:rPr lang="en-US" sz="2800" dirty="0" smtClean="0"/>
              <a:t> </a:t>
            </a:r>
            <a:r>
              <a:rPr lang="en-US" sz="2800" dirty="0" err="1" smtClean="0"/>
              <a:t>vốn</a:t>
            </a:r>
            <a:r>
              <a:rPr lang="en-US" sz="2800" dirty="0" smtClean="0"/>
              <a:t> </a:t>
            </a:r>
            <a:r>
              <a:rPr lang="en-US" sz="2800" dirty="0" err="1" smtClean="0"/>
              <a:t>kinh</a:t>
            </a:r>
            <a:r>
              <a:rPr lang="en-US" sz="2800" dirty="0" smtClean="0"/>
              <a:t> </a:t>
            </a:r>
            <a:r>
              <a:rPr lang="en-US" sz="2800" dirty="0" err="1" smtClean="0"/>
              <a:t>doanh</a:t>
            </a:r>
            <a:r>
              <a:rPr lang="en-US" sz="2800" dirty="0" smtClean="0"/>
              <a:t>, </a:t>
            </a:r>
            <a:r>
              <a:rPr lang="en-US" sz="2800" dirty="0" err="1" smtClean="0"/>
              <a:t>phúc</a:t>
            </a:r>
            <a:r>
              <a:rPr lang="en-US" sz="2800" dirty="0" smtClean="0"/>
              <a:t> </a:t>
            </a:r>
            <a:r>
              <a:rPr lang="en-US" sz="2800" dirty="0" err="1" smtClean="0"/>
              <a:t>lợi</a:t>
            </a:r>
            <a:r>
              <a:rPr lang="en-US" sz="2800" dirty="0" smtClean="0"/>
              <a:t> </a:t>
            </a:r>
            <a:r>
              <a:rPr lang="en-US" sz="2800" dirty="0" err="1" smtClean="0"/>
              <a:t>hoặc</a:t>
            </a:r>
            <a:r>
              <a:rPr lang="en-US" sz="2800" dirty="0" smtClean="0"/>
              <a:t> </a:t>
            </a:r>
            <a:r>
              <a:rPr lang="en-US" sz="2800" dirty="0" err="1" smtClean="0"/>
              <a:t>quỹ</a:t>
            </a:r>
            <a:r>
              <a:rPr lang="en-US" sz="2800" dirty="0" smtClean="0"/>
              <a:t> </a:t>
            </a:r>
            <a:r>
              <a:rPr lang="en-US" sz="2800" dirty="0" err="1" smtClean="0"/>
              <a:t>phát</a:t>
            </a:r>
            <a:r>
              <a:rPr lang="en-US" sz="2800" dirty="0" smtClean="0"/>
              <a:t> </a:t>
            </a:r>
            <a:r>
              <a:rPr lang="en-US" sz="2800" dirty="0" err="1" smtClean="0"/>
              <a:t>triển</a:t>
            </a:r>
            <a:r>
              <a:rPr lang="en-US" sz="2800" dirty="0" smtClean="0"/>
              <a:t> </a:t>
            </a:r>
            <a:r>
              <a:rPr lang="en-US" sz="2800" dirty="0" err="1" smtClean="0"/>
              <a:t>hoạt</a:t>
            </a:r>
            <a:r>
              <a:rPr lang="en-US" sz="2800" dirty="0" smtClean="0"/>
              <a:t> </a:t>
            </a:r>
            <a:r>
              <a:rPr lang="en-US" sz="2800" dirty="0" err="1" smtClean="0"/>
              <a:t>động</a:t>
            </a:r>
            <a:r>
              <a:rPr lang="en-US" sz="2800" dirty="0" smtClean="0"/>
              <a:t> </a:t>
            </a:r>
            <a:r>
              <a:rPr lang="en-US" sz="2800" dirty="0" err="1" smtClean="0"/>
              <a:t>sự</a:t>
            </a:r>
            <a:r>
              <a:rPr lang="en-US" sz="2800" dirty="0" smtClean="0"/>
              <a:t> </a:t>
            </a:r>
            <a:r>
              <a:rPr lang="en-US" sz="2800" dirty="0" err="1" smtClean="0"/>
              <a:t>nghiệp</a:t>
            </a:r>
            <a:endParaRPr lang="en-US" sz="2800" dirty="0" smtClean="0"/>
          </a:p>
          <a:p>
            <a:pPr marL="51435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87770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508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NHỮNG ĐIỂM THAY ĐỔI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36528499"/>
              </p:ext>
            </p:extLst>
          </p:nvPr>
        </p:nvGraphicFramePr>
        <p:xfrm>
          <a:off x="465931" y="809625"/>
          <a:ext cx="9448800" cy="623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xmlns="" val="3019524764"/>
                    </a:ext>
                  </a:extLst>
                </a:gridCol>
                <a:gridCol w="4724400">
                  <a:extLst>
                    <a:ext uri="{9D8B030D-6E8A-4147-A177-3AD203B41FA5}">
                      <a16:colId xmlns:a16="http://schemas.microsoft.com/office/drawing/2014/main" xmlns="" val="103571206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xmlns="" val="2390384636"/>
                    </a:ext>
                  </a:extLst>
                </a:gridCol>
              </a:tblGrid>
              <a:tr h="56388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Chế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độ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mới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Chế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độ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cũ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88201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TK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211, 213 chi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tiết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theo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nhóm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tài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sản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của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TT162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TK 211, 213 chi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tiết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theo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nhóm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tài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sản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của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QĐ32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71526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Nguồn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hình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thành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TSCĐ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hạch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toán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vào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366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Nguồn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hình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thành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TSCĐ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hạch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toán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vào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466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8965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Chênh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lệch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đánh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giá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lại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tài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sản</a:t>
                      </a:r>
                      <a:endParaRPr lang="en-US" sz="21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Nếu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đem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góp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vốn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đầu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tư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hạch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toán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vào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711, 811</a:t>
                      </a:r>
                    </a:p>
                    <a:p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Nếu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để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lại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đơn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vị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hạch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toán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vào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366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Chênh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lệch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đánh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giá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lại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tài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sản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hạch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toán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vào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TK 412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45123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Số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khấu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hao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TSCĐ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có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nguồn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NSNN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được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dùng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cho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hoạt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động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SXKD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được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hạch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toán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Có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TK 214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Số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khấu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hao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TSCĐ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có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nguồn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NSNN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được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dùng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cho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hoạt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động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SXKD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được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hạch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toán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Có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TK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431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77417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Khi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tính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hao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mòn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số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hao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mòn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được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tính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vào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chi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phí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của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hoạt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động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tương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ứng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Ghi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giảm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nguồn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kinh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phí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hình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thành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TSCĐ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89045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Khi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tính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hao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mòn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khấu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hao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kết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chuyển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số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hao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mòn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khấu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hao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đã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tính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từ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TK 366 sang TK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doanh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tương</a:t>
                      </a:r>
                      <a:r>
                        <a:rPr lang="en-US" sz="2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ứng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Không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cần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thực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hiện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kết</a:t>
                      </a:r>
                      <a:r>
                        <a:rPr lang="en-US" sz="2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chuyển</a:t>
                      </a:r>
                      <a:endParaRPr lang="en-US" sz="2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04666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24999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931" y="0"/>
            <a:ext cx="9063037" cy="1041400"/>
          </a:xfrm>
        </p:spPr>
        <p:txBody>
          <a:bodyPr/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TĂNG,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GIẢM TSCĐ HÌNH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THÀNH TỪ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NGUỒN NSNN – MỘT SỐ BÚT TOÁN THƯỜNG DÙNG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731" y="1114425"/>
            <a:ext cx="9448800" cy="5867400"/>
          </a:xfrm>
        </p:spPr>
        <p:txBody>
          <a:bodyPr/>
          <a:lstStyle/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sz="2000" dirty="0" err="1" smtClean="0"/>
              <a:t>Mua</a:t>
            </a:r>
            <a:r>
              <a:rPr lang="en-US" sz="2000" dirty="0" smtClean="0"/>
              <a:t> </a:t>
            </a:r>
            <a:r>
              <a:rPr lang="en-US" sz="2000" dirty="0" err="1" smtClean="0"/>
              <a:t>sắm</a:t>
            </a:r>
            <a:r>
              <a:rPr lang="en-US" sz="2000" dirty="0" smtClean="0"/>
              <a:t> TSCĐ </a:t>
            </a:r>
            <a:r>
              <a:rPr lang="en-US" sz="2000" dirty="0" err="1" smtClean="0"/>
              <a:t>bằng</a:t>
            </a:r>
            <a:r>
              <a:rPr lang="en-US" sz="2000" dirty="0" smtClean="0"/>
              <a:t> </a:t>
            </a:r>
            <a:r>
              <a:rPr lang="en-US" sz="2000" dirty="0" err="1" smtClean="0"/>
              <a:t>tiền</a:t>
            </a:r>
            <a:r>
              <a:rPr lang="en-US" sz="2000" dirty="0" smtClean="0"/>
              <a:t> </a:t>
            </a:r>
            <a:r>
              <a:rPr lang="en-US" sz="2000" dirty="0" err="1" smtClean="0"/>
              <a:t>mặt</a:t>
            </a:r>
            <a:r>
              <a:rPr lang="en-US" sz="2000" dirty="0" smtClean="0"/>
              <a:t>, TGNH </a:t>
            </a:r>
            <a:r>
              <a:rPr lang="en-US" sz="2000" dirty="0" err="1" smtClean="0"/>
              <a:t>từ</a:t>
            </a:r>
            <a:r>
              <a:rPr lang="en-US" sz="2000" dirty="0" smtClean="0"/>
              <a:t> </a:t>
            </a:r>
            <a:r>
              <a:rPr lang="en-US" sz="2000" dirty="0" err="1" smtClean="0"/>
              <a:t>nguồn</a:t>
            </a:r>
            <a:r>
              <a:rPr lang="en-US" sz="2000" dirty="0" smtClean="0"/>
              <a:t> KP </a:t>
            </a:r>
            <a:r>
              <a:rPr lang="en-US" sz="2000" dirty="0" err="1" smtClean="0"/>
              <a:t>tạm</a:t>
            </a:r>
            <a:r>
              <a:rPr lang="en-US" sz="2000" dirty="0" smtClean="0"/>
              <a:t> </a:t>
            </a:r>
            <a:r>
              <a:rPr lang="en-US" sz="2000" dirty="0" err="1" smtClean="0"/>
              <a:t>ứng</a:t>
            </a:r>
            <a:endParaRPr lang="en-US" sz="2000" dirty="0" smtClean="0"/>
          </a:p>
          <a:p>
            <a:pPr marL="1314450" lvl="2" indent="-457200">
              <a:spcAft>
                <a:spcPts val="0"/>
              </a:spcAft>
              <a:buFont typeface="Wingdings" pitchFamily="2" charset="2"/>
              <a:buChar char="ü"/>
            </a:pPr>
            <a:r>
              <a:rPr lang="en-US" sz="2000" dirty="0" err="1" smtClean="0"/>
              <a:t>Nợ</a:t>
            </a:r>
            <a:r>
              <a:rPr lang="en-US" sz="2000" dirty="0" smtClean="0"/>
              <a:t> TK 211, 213/</a:t>
            </a:r>
            <a:r>
              <a:rPr lang="en-US" sz="2000" dirty="0" err="1" smtClean="0"/>
              <a:t>Có</a:t>
            </a:r>
            <a:r>
              <a:rPr lang="en-US" sz="2000" dirty="0" smtClean="0"/>
              <a:t> TK 111, 112</a:t>
            </a:r>
          </a:p>
          <a:p>
            <a:pPr marL="1314450" lvl="2" indent="-457200">
              <a:spcAft>
                <a:spcPts val="0"/>
              </a:spcAft>
              <a:buFont typeface="Wingdings" pitchFamily="2" charset="2"/>
              <a:buChar char="ü"/>
            </a:pPr>
            <a:r>
              <a:rPr lang="en-US" sz="2000" dirty="0" err="1" smtClean="0"/>
              <a:t>Đồng</a:t>
            </a:r>
            <a:r>
              <a:rPr lang="en-US" sz="2000" dirty="0" smtClean="0"/>
              <a:t> </a:t>
            </a:r>
            <a:r>
              <a:rPr lang="en-US" sz="2000" dirty="0" err="1" smtClean="0"/>
              <a:t>thời</a:t>
            </a:r>
            <a:r>
              <a:rPr lang="en-US" sz="2000" dirty="0" smtClean="0"/>
              <a:t> </a:t>
            </a:r>
            <a:r>
              <a:rPr lang="en-US" sz="2000" dirty="0" err="1" smtClean="0"/>
              <a:t>Nợ</a:t>
            </a:r>
            <a:r>
              <a:rPr lang="en-US" sz="2000" dirty="0" smtClean="0"/>
              <a:t> TK 3371/</a:t>
            </a:r>
            <a:r>
              <a:rPr lang="en-US" sz="2000" dirty="0" err="1" smtClean="0"/>
              <a:t>Có</a:t>
            </a:r>
            <a:r>
              <a:rPr lang="en-US" sz="2000" dirty="0" smtClean="0"/>
              <a:t> TK 36611</a:t>
            </a: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sz="2000" dirty="0" err="1" smtClean="0"/>
              <a:t>Chuyển</a:t>
            </a:r>
            <a:r>
              <a:rPr lang="en-US" sz="2000" dirty="0" smtClean="0"/>
              <a:t> </a:t>
            </a:r>
            <a:r>
              <a:rPr lang="en-US" sz="2000" dirty="0" err="1" smtClean="0"/>
              <a:t>dự</a:t>
            </a:r>
            <a:r>
              <a:rPr lang="en-US" sz="2000" dirty="0" smtClean="0"/>
              <a:t> </a:t>
            </a:r>
            <a:r>
              <a:rPr lang="en-US" sz="2000" dirty="0" err="1" smtClean="0"/>
              <a:t>toán</a:t>
            </a:r>
            <a:r>
              <a:rPr lang="en-US" sz="2000" dirty="0" smtClean="0"/>
              <a:t> </a:t>
            </a:r>
            <a:r>
              <a:rPr lang="en-US" sz="2000" dirty="0" err="1" smtClean="0"/>
              <a:t>tạm</a:t>
            </a:r>
            <a:r>
              <a:rPr lang="en-US" sz="2000" dirty="0" smtClean="0"/>
              <a:t> </a:t>
            </a:r>
            <a:r>
              <a:rPr lang="en-US" sz="2000" dirty="0" err="1" smtClean="0"/>
              <a:t>ứng</a:t>
            </a:r>
            <a:r>
              <a:rPr lang="en-US" sz="2000" dirty="0" smtClean="0"/>
              <a:t> </a:t>
            </a:r>
            <a:r>
              <a:rPr lang="en-US" sz="2000" dirty="0" err="1" smtClean="0"/>
              <a:t>thanh</a:t>
            </a:r>
            <a:r>
              <a:rPr lang="en-US" sz="2000" dirty="0" smtClean="0"/>
              <a:t> </a:t>
            </a:r>
            <a:r>
              <a:rPr lang="en-US" sz="2000" dirty="0" err="1" smtClean="0"/>
              <a:t>toán</a:t>
            </a:r>
            <a:r>
              <a:rPr lang="en-US" sz="2000" dirty="0" smtClean="0"/>
              <a:t> </a:t>
            </a:r>
            <a:r>
              <a:rPr lang="en-US" sz="2000" dirty="0" err="1" smtClean="0"/>
              <a:t>tiền</a:t>
            </a:r>
            <a:r>
              <a:rPr lang="en-US" sz="2000" dirty="0" smtClean="0"/>
              <a:t> </a:t>
            </a:r>
            <a:r>
              <a:rPr lang="en-US" sz="2000" dirty="0" err="1" smtClean="0"/>
              <a:t>mua</a:t>
            </a:r>
            <a:r>
              <a:rPr lang="en-US" sz="2000" dirty="0" smtClean="0"/>
              <a:t> TSCĐ</a:t>
            </a:r>
          </a:p>
          <a:p>
            <a:pPr marL="1314450" lvl="2" indent="-457200">
              <a:spcAft>
                <a:spcPts val="0"/>
              </a:spcAft>
              <a:buFont typeface="Wingdings" pitchFamily="2" charset="2"/>
              <a:buChar char="ü"/>
            </a:pPr>
            <a:r>
              <a:rPr lang="en-US" sz="2000" dirty="0" err="1" smtClean="0"/>
              <a:t>Nợ</a:t>
            </a:r>
            <a:r>
              <a:rPr lang="en-US" sz="2000" dirty="0" smtClean="0"/>
              <a:t> TK 211, 213/</a:t>
            </a:r>
            <a:r>
              <a:rPr lang="en-US" sz="2000" dirty="0" err="1" smtClean="0"/>
              <a:t>Có</a:t>
            </a:r>
            <a:r>
              <a:rPr lang="en-US" sz="2000" dirty="0" smtClean="0"/>
              <a:t> TK 36611</a:t>
            </a:r>
          </a:p>
          <a:p>
            <a:pPr marL="1314450" lvl="2" indent="-457200">
              <a:spcAft>
                <a:spcPts val="0"/>
              </a:spcAft>
              <a:buFont typeface="Wingdings" pitchFamily="2" charset="2"/>
              <a:buChar char="ü"/>
            </a:pPr>
            <a:r>
              <a:rPr lang="en-US" sz="2000" dirty="0" err="1" smtClean="0"/>
              <a:t>Đồng</a:t>
            </a:r>
            <a:r>
              <a:rPr lang="en-US" sz="2000" dirty="0" smtClean="0"/>
              <a:t> </a:t>
            </a:r>
            <a:r>
              <a:rPr lang="en-US" sz="2000" dirty="0" err="1" smtClean="0"/>
              <a:t>thời</a:t>
            </a:r>
            <a:r>
              <a:rPr lang="en-US" sz="2000" dirty="0" smtClean="0"/>
              <a:t> </a:t>
            </a:r>
            <a:r>
              <a:rPr lang="en-US" sz="2000" dirty="0" err="1" smtClean="0"/>
              <a:t>ghi</a:t>
            </a:r>
            <a:r>
              <a:rPr lang="en-US" sz="2000" dirty="0" smtClean="0"/>
              <a:t> </a:t>
            </a:r>
            <a:r>
              <a:rPr lang="en-US" sz="2000" dirty="0" err="1" smtClean="0"/>
              <a:t>Có</a:t>
            </a:r>
            <a:r>
              <a:rPr lang="en-US" sz="2000" dirty="0" smtClean="0"/>
              <a:t> TK 008211, 008221</a:t>
            </a: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sz="2000" dirty="0" err="1" smtClean="0"/>
              <a:t>Chuyển</a:t>
            </a:r>
            <a:r>
              <a:rPr lang="en-US" sz="2000" dirty="0" smtClean="0"/>
              <a:t> </a:t>
            </a:r>
            <a:r>
              <a:rPr lang="en-US" sz="2000" dirty="0" err="1" smtClean="0"/>
              <a:t>dự</a:t>
            </a:r>
            <a:r>
              <a:rPr lang="en-US" sz="2000" dirty="0" smtClean="0"/>
              <a:t> </a:t>
            </a:r>
            <a:r>
              <a:rPr lang="en-US" sz="2000" dirty="0" err="1" smtClean="0"/>
              <a:t>toán</a:t>
            </a:r>
            <a:r>
              <a:rPr lang="en-US" sz="2000" dirty="0" smtClean="0"/>
              <a:t>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chi </a:t>
            </a:r>
            <a:r>
              <a:rPr lang="en-US" sz="2000" dirty="0" err="1" smtClean="0"/>
              <a:t>thanh</a:t>
            </a:r>
            <a:r>
              <a:rPr lang="en-US" sz="2000" dirty="0" smtClean="0"/>
              <a:t> </a:t>
            </a:r>
            <a:r>
              <a:rPr lang="en-US" sz="2000" dirty="0" err="1" smtClean="0"/>
              <a:t>toán</a:t>
            </a:r>
            <a:r>
              <a:rPr lang="en-US" sz="2000" dirty="0" smtClean="0"/>
              <a:t> </a:t>
            </a:r>
            <a:r>
              <a:rPr lang="en-US" sz="2000" dirty="0" err="1" smtClean="0"/>
              <a:t>tiền</a:t>
            </a:r>
            <a:r>
              <a:rPr lang="en-US" sz="2000" dirty="0" smtClean="0"/>
              <a:t> </a:t>
            </a:r>
            <a:r>
              <a:rPr lang="en-US" sz="2000" dirty="0" err="1" smtClean="0"/>
              <a:t>mua</a:t>
            </a:r>
            <a:r>
              <a:rPr lang="en-US" sz="2000" dirty="0" smtClean="0"/>
              <a:t> TSCĐ</a:t>
            </a:r>
          </a:p>
          <a:p>
            <a:pPr marL="1314450" lvl="2" indent="-457200">
              <a:spcAft>
                <a:spcPts val="0"/>
              </a:spcAft>
              <a:buFont typeface="Wingdings" pitchFamily="2" charset="2"/>
              <a:buChar char="ü"/>
            </a:pPr>
            <a:r>
              <a:rPr lang="en-US" sz="2000" dirty="0" err="1" smtClean="0"/>
              <a:t>Nợ</a:t>
            </a:r>
            <a:r>
              <a:rPr lang="en-US" sz="2000" dirty="0" smtClean="0"/>
              <a:t> TK 211, 213/</a:t>
            </a:r>
            <a:r>
              <a:rPr lang="en-US" sz="2000" dirty="0" err="1" smtClean="0"/>
              <a:t>Có</a:t>
            </a:r>
            <a:r>
              <a:rPr lang="en-US" sz="2000" dirty="0" smtClean="0"/>
              <a:t> TK 36611</a:t>
            </a:r>
          </a:p>
          <a:p>
            <a:pPr marL="1314450" lvl="2" indent="-457200">
              <a:spcAft>
                <a:spcPts val="0"/>
              </a:spcAft>
              <a:buFont typeface="Wingdings" pitchFamily="2" charset="2"/>
              <a:buChar char="ü"/>
            </a:pPr>
            <a:r>
              <a:rPr lang="en-US" sz="2000" dirty="0" err="1" smtClean="0"/>
              <a:t>Đồng</a:t>
            </a:r>
            <a:r>
              <a:rPr lang="en-US" sz="2000" dirty="0" smtClean="0"/>
              <a:t> </a:t>
            </a:r>
            <a:r>
              <a:rPr lang="en-US" sz="2000" dirty="0" err="1" smtClean="0"/>
              <a:t>thời</a:t>
            </a:r>
            <a:r>
              <a:rPr lang="en-US" sz="2000" dirty="0" smtClean="0"/>
              <a:t> </a:t>
            </a:r>
            <a:r>
              <a:rPr lang="en-US" sz="2000" dirty="0" err="1" smtClean="0"/>
              <a:t>ghi</a:t>
            </a:r>
            <a:r>
              <a:rPr lang="en-US" sz="2000" dirty="0" smtClean="0"/>
              <a:t> </a:t>
            </a:r>
            <a:r>
              <a:rPr lang="en-US" sz="2000" dirty="0" err="1" smtClean="0"/>
              <a:t>Có</a:t>
            </a:r>
            <a:r>
              <a:rPr lang="en-US" sz="2000" dirty="0" smtClean="0"/>
              <a:t> TK 008212, 008222</a:t>
            </a: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sz="2000" dirty="0" err="1" smtClean="0"/>
              <a:t>Tăng</a:t>
            </a:r>
            <a:r>
              <a:rPr lang="en-US" sz="2000" dirty="0" smtClean="0"/>
              <a:t> TSCĐ </a:t>
            </a:r>
            <a:r>
              <a:rPr lang="en-US" sz="2000" dirty="0" err="1" smtClean="0"/>
              <a:t>khi</a:t>
            </a:r>
            <a:r>
              <a:rPr lang="en-US" sz="2000" dirty="0" smtClean="0"/>
              <a:t> </a:t>
            </a:r>
            <a:r>
              <a:rPr lang="en-US" sz="2000" dirty="0" err="1" smtClean="0"/>
              <a:t>Đầu</a:t>
            </a:r>
            <a:r>
              <a:rPr lang="en-US" sz="2000" dirty="0" smtClean="0"/>
              <a:t> </a:t>
            </a:r>
            <a:r>
              <a:rPr lang="en-US" sz="2000" dirty="0" err="1" smtClean="0"/>
              <a:t>tư</a:t>
            </a:r>
            <a:r>
              <a:rPr lang="en-US" sz="2000" dirty="0" smtClean="0"/>
              <a:t> XDCB </a:t>
            </a:r>
            <a:r>
              <a:rPr lang="en-US" sz="2000" dirty="0" err="1" smtClean="0"/>
              <a:t>hoàn</a:t>
            </a:r>
            <a:r>
              <a:rPr lang="en-US" sz="2000" dirty="0" smtClean="0"/>
              <a:t> </a:t>
            </a:r>
            <a:r>
              <a:rPr lang="en-US" sz="2000" dirty="0" err="1" smtClean="0"/>
              <a:t>thành</a:t>
            </a:r>
            <a:r>
              <a:rPr lang="en-US" sz="2000" dirty="0" smtClean="0"/>
              <a:t> </a:t>
            </a:r>
            <a:r>
              <a:rPr lang="en-US" sz="2000" dirty="0" err="1" smtClean="0"/>
              <a:t>hoặc</a:t>
            </a:r>
            <a:r>
              <a:rPr lang="en-US" sz="2000" dirty="0" smtClean="0"/>
              <a:t> TSCĐ qua </a:t>
            </a:r>
            <a:r>
              <a:rPr lang="en-US" sz="2000" dirty="0" err="1" smtClean="0"/>
              <a:t>lắp</a:t>
            </a:r>
            <a:r>
              <a:rPr lang="en-US" sz="2000" dirty="0" smtClean="0"/>
              <a:t> </a:t>
            </a:r>
            <a:r>
              <a:rPr lang="en-US" sz="2000" dirty="0" err="1" smtClean="0"/>
              <a:t>đặt</a:t>
            </a:r>
            <a:r>
              <a:rPr lang="en-US" sz="2000" dirty="0" smtClean="0"/>
              <a:t>, </a:t>
            </a:r>
            <a:r>
              <a:rPr lang="en-US" sz="2000" dirty="0" err="1" smtClean="0"/>
              <a:t>chạy</a:t>
            </a:r>
            <a:r>
              <a:rPr lang="en-US" sz="2000" dirty="0" smtClean="0"/>
              <a:t> </a:t>
            </a:r>
            <a:r>
              <a:rPr lang="en-US" sz="2000" dirty="0" err="1" smtClean="0"/>
              <a:t>thử</a:t>
            </a:r>
            <a:endParaRPr lang="en-US" sz="2000" dirty="0" smtClean="0"/>
          </a:p>
          <a:p>
            <a:pPr marL="1257300" lvl="2" indent="-457200">
              <a:spcAft>
                <a:spcPts val="0"/>
              </a:spcAft>
              <a:buFont typeface="Wingdings" pitchFamily="2" charset="2"/>
              <a:buChar char="ü"/>
            </a:pPr>
            <a:r>
              <a:rPr lang="en-US" sz="2000" dirty="0" err="1" smtClean="0"/>
              <a:t>Nợ</a:t>
            </a:r>
            <a:r>
              <a:rPr lang="en-US" sz="2000" dirty="0" smtClean="0"/>
              <a:t> TK 211, 213/</a:t>
            </a:r>
            <a:r>
              <a:rPr lang="en-US" sz="2000" dirty="0" err="1" smtClean="0"/>
              <a:t>Có</a:t>
            </a:r>
            <a:r>
              <a:rPr lang="en-US" sz="2000" dirty="0" smtClean="0"/>
              <a:t> TK 241</a:t>
            </a:r>
          </a:p>
          <a:p>
            <a:pPr marL="1257300" lvl="2" indent="-457200">
              <a:spcAft>
                <a:spcPts val="0"/>
              </a:spcAft>
              <a:buFont typeface="Wingdings" pitchFamily="2" charset="2"/>
              <a:buChar char="ü"/>
            </a:pPr>
            <a:r>
              <a:rPr lang="en-US" sz="2000" dirty="0" err="1" smtClean="0"/>
              <a:t>Đồng</a:t>
            </a:r>
            <a:r>
              <a:rPr lang="en-US" sz="2000" dirty="0" smtClean="0"/>
              <a:t> </a:t>
            </a:r>
            <a:r>
              <a:rPr lang="en-US" sz="2000" dirty="0" err="1" smtClean="0"/>
              <a:t>thời</a:t>
            </a:r>
            <a:r>
              <a:rPr lang="en-US" sz="2000" dirty="0" smtClean="0"/>
              <a:t> </a:t>
            </a:r>
            <a:r>
              <a:rPr lang="en-US" sz="2000" dirty="0" err="1" smtClean="0"/>
              <a:t>Nợ</a:t>
            </a:r>
            <a:r>
              <a:rPr lang="en-US" sz="2000" dirty="0" smtClean="0"/>
              <a:t> TK 3664/</a:t>
            </a:r>
            <a:r>
              <a:rPr lang="en-US" sz="2000" dirty="0" err="1" smtClean="0"/>
              <a:t>Có</a:t>
            </a:r>
            <a:r>
              <a:rPr lang="en-US" sz="2000" dirty="0" smtClean="0"/>
              <a:t> TK 36611</a:t>
            </a: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sz="2000" dirty="0" err="1" smtClean="0"/>
              <a:t>Tính</a:t>
            </a:r>
            <a:r>
              <a:rPr lang="en-US" sz="2000" dirty="0" smtClean="0"/>
              <a:t> </a:t>
            </a:r>
            <a:r>
              <a:rPr lang="en-US" sz="2000" dirty="0" err="1" smtClean="0"/>
              <a:t>hao</a:t>
            </a:r>
            <a:r>
              <a:rPr lang="en-US" sz="2000" dirty="0" smtClean="0"/>
              <a:t> </a:t>
            </a:r>
            <a:r>
              <a:rPr lang="en-US" sz="2000" dirty="0" err="1" smtClean="0"/>
              <a:t>mòn</a:t>
            </a:r>
            <a:r>
              <a:rPr lang="en-US" sz="2000" dirty="0" smtClean="0"/>
              <a:t> TSCĐ </a:t>
            </a:r>
            <a:r>
              <a:rPr lang="en-US" sz="2000" dirty="0" err="1" smtClean="0"/>
              <a:t>dùng</a:t>
            </a:r>
            <a:r>
              <a:rPr lang="en-US" sz="2000" dirty="0" smtClean="0"/>
              <a:t> </a:t>
            </a:r>
            <a:r>
              <a:rPr lang="en-US" sz="2000" dirty="0" err="1" smtClean="0"/>
              <a:t>cho</a:t>
            </a:r>
            <a:r>
              <a:rPr lang="en-US" sz="2000" dirty="0" smtClean="0"/>
              <a:t> </a:t>
            </a:r>
            <a:r>
              <a:rPr lang="en-US" sz="2000" dirty="0" err="1" smtClean="0"/>
              <a:t>hoạt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 </a:t>
            </a:r>
            <a:r>
              <a:rPr lang="en-US" sz="2000" dirty="0" err="1" smtClean="0"/>
              <a:t>sự</a:t>
            </a:r>
            <a:r>
              <a:rPr lang="en-US" sz="2000" dirty="0" smtClean="0"/>
              <a:t> </a:t>
            </a:r>
            <a:r>
              <a:rPr lang="en-US" sz="2000" dirty="0" err="1" smtClean="0"/>
              <a:t>nghiệp</a:t>
            </a:r>
            <a:r>
              <a:rPr lang="en-US" sz="2000" dirty="0" smtClean="0"/>
              <a:t> </a:t>
            </a:r>
          </a:p>
          <a:p>
            <a:pPr marL="1257300" lvl="2" indent="-457200">
              <a:spcAft>
                <a:spcPts val="0"/>
              </a:spcAft>
              <a:buFont typeface="Wingdings" pitchFamily="2" charset="2"/>
              <a:buChar char="ü"/>
            </a:pPr>
            <a:r>
              <a:rPr lang="en-US" sz="2000" dirty="0" err="1" smtClean="0"/>
              <a:t>Nợ</a:t>
            </a:r>
            <a:r>
              <a:rPr lang="en-US" sz="2000" dirty="0" smtClean="0"/>
              <a:t> TK 611/</a:t>
            </a:r>
            <a:r>
              <a:rPr lang="en-US" sz="2000" dirty="0" err="1" smtClean="0"/>
              <a:t>Có</a:t>
            </a:r>
            <a:r>
              <a:rPr lang="en-US" sz="2000" dirty="0" smtClean="0"/>
              <a:t> TK 2141, 2142</a:t>
            </a: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sz="2000" dirty="0" err="1" smtClean="0"/>
              <a:t>Trích</a:t>
            </a:r>
            <a:r>
              <a:rPr lang="en-US" sz="2000" dirty="0" smtClean="0"/>
              <a:t> </a:t>
            </a:r>
            <a:r>
              <a:rPr lang="en-US" sz="2000" dirty="0" err="1" smtClean="0"/>
              <a:t>khấu</a:t>
            </a:r>
            <a:r>
              <a:rPr lang="en-US" sz="2000" dirty="0" smtClean="0"/>
              <a:t> </a:t>
            </a:r>
            <a:r>
              <a:rPr lang="en-US" sz="2000" dirty="0" err="1" smtClean="0"/>
              <a:t>hao</a:t>
            </a:r>
            <a:r>
              <a:rPr lang="en-US" sz="2000" dirty="0" smtClean="0"/>
              <a:t> TSCĐ </a:t>
            </a:r>
            <a:r>
              <a:rPr lang="en-US" sz="2000" dirty="0" err="1" smtClean="0"/>
              <a:t>dùng</a:t>
            </a:r>
            <a:r>
              <a:rPr lang="en-US" sz="2000" dirty="0" smtClean="0"/>
              <a:t> </a:t>
            </a:r>
            <a:r>
              <a:rPr lang="en-US" sz="2000" dirty="0" err="1" smtClean="0"/>
              <a:t>cho</a:t>
            </a:r>
            <a:r>
              <a:rPr lang="en-US" sz="2000" dirty="0" smtClean="0"/>
              <a:t> </a:t>
            </a:r>
            <a:r>
              <a:rPr lang="en-US" sz="2000" dirty="0" err="1" smtClean="0"/>
              <a:t>hoạt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 SXKD</a:t>
            </a:r>
          </a:p>
          <a:p>
            <a:pPr marL="1257300" lvl="2" indent="-457200">
              <a:spcAft>
                <a:spcPts val="0"/>
              </a:spcAft>
              <a:buFont typeface="Wingdings" pitchFamily="2" charset="2"/>
              <a:buChar char="ü"/>
            </a:pPr>
            <a:r>
              <a:rPr lang="en-US" sz="2000" dirty="0" err="1" smtClean="0"/>
              <a:t>Nợ</a:t>
            </a:r>
            <a:r>
              <a:rPr lang="en-US" sz="2000" dirty="0" smtClean="0"/>
              <a:t> TK 154, 642/</a:t>
            </a:r>
            <a:r>
              <a:rPr lang="en-US" sz="2000" dirty="0" err="1" smtClean="0"/>
              <a:t>Có</a:t>
            </a:r>
            <a:r>
              <a:rPr lang="en-US" sz="2000" dirty="0" smtClean="0"/>
              <a:t> TK 2141, 2142</a:t>
            </a: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r>
              <a:rPr lang="en-US" sz="2000" dirty="0" err="1" smtClean="0"/>
              <a:t>Cuối</a:t>
            </a:r>
            <a:r>
              <a:rPr lang="en-US" sz="2000" dirty="0" smtClean="0"/>
              <a:t> </a:t>
            </a:r>
            <a:r>
              <a:rPr lang="en-US" sz="2000" dirty="0" err="1" smtClean="0"/>
              <a:t>năm</a:t>
            </a:r>
            <a:r>
              <a:rPr lang="en-US" sz="2000" dirty="0" smtClean="0"/>
              <a:t>, </a:t>
            </a:r>
            <a:r>
              <a:rPr lang="en-US" sz="2000" dirty="0" err="1" smtClean="0"/>
              <a:t>kết</a:t>
            </a:r>
            <a:r>
              <a:rPr lang="en-US" sz="2000" dirty="0" smtClean="0"/>
              <a:t> </a:t>
            </a:r>
            <a:r>
              <a:rPr lang="en-US" sz="2000" dirty="0" err="1" smtClean="0"/>
              <a:t>chuyển</a:t>
            </a:r>
            <a:r>
              <a:rPr lang="en-US" sz="2000" dirty="0" smtClean="0"/>
              <a:t> </a:t>
            </a:r>
            <a:r>
              <a:rPr lang="en-US" sz="2000" dirty="0" err="1" smtClean="0"/>
              <a:t>số</a:t>
            </a:r>
            <a:r>
              <a:rPr lang="en-US" sz="2000" dirty="0" smtClean="0"/>
              <a:t> </a:t>
            </a:r>
            <a:r>
              <a:rPr lang="en-US" sz="2000" dirty="0" err="1" smtClean="0"/>
              <a:t>hao</a:t>
            </a:r>
            <a:r>
              <a:rPr lang="en-US" sz="2000" dirty="0" smtClean="0"/>
              <a:t> </a:t>
            </a:r>
            <a:r>
              <a:rPr lang="en-US" sz="2000" dirty="0" err="1" smtClean="0"/>
              <a:t>mòn</a:t>
            </a:r>
            <a:r>
              <a:rPr lang="en-US" sz="2000" dirty="0" smtClean="0"/>
              <a:t>/</a:t>
            </a:r>
            <a:r>
              <a:rPr lang="en-US" sz="2000" dirty="0" err="1" smtClean="0"/>
              <a:t>khấu</a:t>
            </a:r>
            <a:r>
              <a:rPr lang="en-US" sz="2000" dirty="0" smtClean="0"/>
              <a:t> </a:t>
            </a:r>
            <a:r>
              <a:rPr lang="en-US" sz="2000" dirty="0" err="1" smtClean="0"/>
              <a:t>hao</a:t>
            </a:r>
            <a:r>
              <a:rPr lang="en-US" sz="2000" dirty="0" smtClean="0"/>
              <a:t> </a:t>
            </a:r>
            <a:r>
              <a:rPr lang="en-US" sz="2000" dirty="0" err="1" smtClean="0"/>
              <a:t>đã</a:t>
            </a:r>
            <a:r>
              <a:rPr lang="en-US" sz="2000" dirty="0" smtClean="0"/>
              <a:t> </a:t>
            </a:r>
            <a:r>
              <a:rPr lang="en-US" sz="2000" dirty="0" err="1" smtClean="0"/>
              <a:t>tính</a:t>
            </a:r>
            <a:r>
              <a:rPr lang="en-US" sz="2000" dirty="0" smtClean="0"/>
              <a:t> </a:t>
            </a:r>
            <a:r>
              <a:rPr lang="en-US" sz="2000" dirty="0" err="1" smtClean="0"/>
              <a:t>trong</a:t>
            </a:r>
            <a:r>
              <a:rPr lang="en-US" sz="2000" dirty="0" smtClean="0"/>
              <a:t> </a:t>
            </a:r>
            <a:r>
              <a:rPr lang="en-US" sz="2000" dirty="0" err="1" smtClean="0"/>
              <a:t>năm</a:t>
            </a:r>
            <a:endParaRPr lang="en-US" sz="2000" dirty="0" smtClean="0"/>
          </a:p>
          <a:p>
            <a:pPr marL="1257300" lvl="2" indent="-457200">
              <a:spcAft>
                <a:spcPts val="0"/>
              </a:spcAft>
              <a:buFont typeface="Wingdings" pitchFamily="2" charset="2"/>
              <a:buChar char="ü"/>
            </a:pPr>
            <a:r>
              <a:rPr lang="en-US" sz="2000" dirty="0" err="1" smtClean="0"/>
              <a:t>Nợ</a:t>
            </a:r>
            <a:r>
              <a:rPr lang="en-US" sz="2000" dirty="0" smtClean="0"/>
              <a:t> TK 36611/</a:t>
            </a:r>
            <a:r>
              <a:rPr lang="en-US" sz="2000" dirty="0" err="1" smtClean="0"/>
              <a:t>Có</a:t>
            </a:r>
            <a:r>
              <a:rPr lang="en-US" sz="2000" dirty="0" smtClean="0"/>
              <a:t> TK 511</a:t>
            </a:r>
          </a:p>
          <a:p>
            <a:pPr marL="1314450" lvl="2" indent="-457200">
              <a:spcAft>
                <a:spcPts val="0"/>
              </a:spcAft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7426553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332" y="47625"/>
            <a:ext cx="9601200" cy="1041400"/>
          </a:xfrm>
        </p:spPr>
        <p:txBody>
          <a:bodyPr/>
          <a:lstStyle/>
          <a:p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TĂNG, GIẢM TSCĐ HÌNH THÀNH TỪ NGUỒN NSNN – MỘT SỐ BÚT TOÁN THƯỜNG DÙNG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532" y="1114425"/>
            <a:ext cx="9448800" cy="5791200"/>
          </a:xfrm>
        </p:spPr>
        <p:txBody>
          <a:bodyPr/>
          <a:lstStyle/>
          <a:p>
            <a:pPr marL="457200" indent="-457200">
              <a:buFont typeface="+mj-lt"/>
              <a:buAutoNum type="arabicPeriod" startAt="8"/>
            </a:pPr>
            <a:r>
              <a:rPr lang="en-US" dirty="0" err="1" smtClean="0"/>
              <a:t>Giảm</a:t>
            </a:r>
            <a:r>
              <a:rPr lang="en-US" dirty="0" smtClean="0"/>
              <a:t> TSCĐ do </a:t>
            </a:r>
            <a:r>
              <a:rPr lang="en-US" dirty="0" err="1" smtClean="0"/>
              <a:t>thanh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, </a:t>
            </a:r>
            <a:r>
              <a:rPr lang="en-US" dirty="0" err="1" smtClean="0"/>
              <a:t>nhượng</a:t>
            </a:r>
            <a:r>
              <a:rPr lang="en-US" dirty="0" smtClean="0"/>
              <a:t> </a:t>
            </a:r>
            <a:r>
              <a:rPr lang="en-US" dirty="0" err="1" smtClean="0"/>
              <a:t>bán</a:t>
            </a:r>
            <a:r>
              <a:rPr lang="en-US" dirty="0" smtClean="0"/>
              <a:t>,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chuyển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đơn</a:t>
            </a:r>
            <a:r>
              <a:rPr lang="en-US" dirty="0" smtClean="0"/>
              <a:t> </a:t>
            </a:r>
            <a:r>
              <a:rPr lang="en-US" dirty="0" err="1" smtClean="0"/>
              <a:t>vị</a:t>
            </a:r>
            <a:r>
              <a:rPr lang="en-US" dirty="0" smtClean="0"/>
              <a:t> </a:t>
            </a:r>
            <a:r>
              <a:rPr lang="en-US" dirty="0" err="1" smtClean="0"/>
              <a:t>khác</a:t>
            </a:r>
            <a:endParaRPr lang="en-US" dirty="0" smtClean="0"/>
          </a:p>
          <a:p>
            <a:pPr lvl="1" indent="-342900"/>
            <a:r>
              <a:rPr lang="en-US" dirty="0" err="1" smtClean="0"/>
              <a:t>Nợ</a:t>
            </a:r>
            <a:r>
              <a:rPr lang="en-US" dirty="0" smtClean="0"/>
              <a:t> TK 36611: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</a:t>
            </a:r>
            <a:r>
              <a:rPr lang="en-US" dirty="0" err="1" smtClean="0"/>
              <a:t>còn</a:t>
            </a:r>
            <a:r>
              <a:rPr lang="en-US" dirty="0" smtClean="0"/>
              <a:t> </a:t>
            </a:r>
            <a:r>
              <a:rPr lang="en-US" dirty="0" err="1" smtClean="0"/>
              <a:t>lại</a:t>
            </a:r>
            <a:endParaRPr lang="en-US" dirty="0" smtClean="0"/>
          </a:p>
          <a:p>
            <a:pPr lvl="1" indent="-342900"/>
            <a:r>
              <a:rPr lang="en-US" dirty="0" err="1" smtClean="0"/>
              <a:t>Nợ</a:t>
            </a:r>
            <a:r>
              <a:rPr lang="en-US" dirty="0" smtClean="0"/>
              <a:t> TK 214: </a:t>
            </a:r>
            <a:r>
              <a:rPr lang="en-US" dirty="0" err="1" smtClean="0"/>
              <a:t>Khấu</a:t>
            </a:r>
            <a:r>
              <a:rPr lang="en-US" dirty="0" smtClean="0"/>
              <a:t> </a:t>
            </a:r>
            <a:r>
              <a:rPr lang="en-US" dirty="0" err="1" smtClean="0"/>
              <a:t>hao</a:t>
            </a:r>
            <a:r>
              <a:rPr lang="en-US" dirty="0" smtClean="0"/>
              <a:t>/</a:t>
            </a:r>
            <a:r>
              <a:rPr lang="en-US" dirty="0" err="1" smtClean="0"/>
              <a:t>hao</a:t>
            </a:r>
            <a:r>
              <a:rPr lang="en-US" dirty="0" smtClean="0"/>
              <a:t> </a:t>
            </a:r>
            <a:r>
              <a:rPr lang="en-US" dirty="0" err="1" smtClean="0"/>
              <a:t>mòn</a:t>
            </a:r>
            <a:r>
              <a:rPr lang="en-US" dirty="0" smtClean="0"/>
              <a:t> </a:t>
            </a:r>
            <a:r>
              <a:rPr lang="en-US" dirty="0" err="1" smtClean="0"/>
              <a:t>lũy</a:t>
            </a:r>
            <a:r>
              <a:rPr lang="en-US" dirty="0" smtClean="0"/>
              <a:t> </a:t>
            </a:r>
            <a:r>
              <a:rPr lang="en-US" dirty="0" err="1" smtClean="0"/>
              <a:t>kế</a:t>
            </a:r>
            <a:endParaRPr lang="en-US" dirty="0" smtClean="0"/>
          </a:p>
          <a:p>
            <a:pPr lvl="1" indent="-342900"/>
            <a:r>
              <a:rPr lang="en-US" dirty="0" err="1" smtClean="0"/>
              <a:t>Có</a:t>
            </a:r>
            <a:r>
              <a:rPr lang="en-US" dirty="0" smtClean="0"/>
              <a:t> TK 211: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TSCĐ </a:t>
            </a:r>
            <a:r>
              <a:rPr lang="en-US" dirty="0" err="1" smtClean="0"/>
              <a:t>ghi</a:t>
            </a:r>
            <a:r>
              <a:rPr lang="en-US" dirty="0" smtClean="0"/>
              <a:t> </a:t>
            </a:r>
            <a:r>
              <a:rPr lang="en-US" dirty="0" err="1" smtClean="0"/>
              <a:t>giảm</a:t>
            </a:r>
            <a:endParaRPr lang="en-US" dirty="0" smtClean="0"/>
          </a:p>
          <a:p>
            <a:pPr marL="457200" indent="-457200">
              <a:buFont typeface="+mj-lt"/>
              <a:buAutoNum type="arabicPeriod" startAt="9"/>
            </a:pPr>
            <a:r>
              <a:rPr lang="en-US" dirty="0" err="1" smtClean="0"/>
              <a:t>Trường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phát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thiếu</a:t>
            </a:r>
            <a:r>
              <a:rPr lang="en-US" dirty="0" smtClean="0"/>
              <a:t> </a:t>
            </a:r>
            <a:r>
              <a:rPr lang="en-US" dirty="0" err="1" smtClean="0"/>
              <a:t>khi</a:t>
            </a:r>
            <a:r>
              <a:rPr lang="en-US" dirty="0" smtClean="0"/>
              <a:t> </a:t>
            </a:r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kê</a:t>
            </a:r>
            <a:endParaRPr lang="en-US" dirty="0" smtClean="0"/>
          </a:p>
          <a:p>
            <a:pPr lvl="1"/>
            <a:r>
              <a:rPr lang="en-US" dirty="0" err="1" smtClean="0"/>
              <a:t>Nợ</a:t>
            </a:r>
            <a:r>
              <a:rPr lang="en-US" dirty="0" smtClean="0"/>
              <a:t> TK 138, 111, 112, 334, 611: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</a:t>
            </a:r>
            <a:r>
              <a:rPr lang="en-US" dirty="0" err="1" smtClean="0"/>
              <a:t>còn</a:t>
            </a:r>
            <a:r>
              <a:rPr lang="en-US" dirty="0" smtClean="0"/>
              <a:t> </a:t>
            </a:r>
            <a:r>
              <a:rPr lang="en-US" dirty="0" err="1" smtClean="0"/>
              <a:t>lại</a:t>
            </a:r>
            <a:endParaRPr lang="en-US" dirty="0" smtClean="0"/>
          </a:p>
          <a:p>
            <a:pPr lvl="1"/>
            <a:r>
              <a:rPr lang="en-US" dirty="0" err="1" smtClean="0"/>
              <a:t>Nợ</a:t>
            </a:r>
            <a:r>
              <a:rPr lang="en-US" dirty="0" smtClean="0"/>
              <a:t> TK 214: </a:t>
            </a:r>
            <a:r>
              <a:rPr lang="en-US" dirty="0" err="1" smtClean="0"/>
              <a:t>Khấu</a:t>
            </a:r>
            <a:r>
              <a:rPr lang="en-US" dirty="0" smtClean="0"/>
              <a:t> </a:t>
            </a:r>
            <a:r>
              <a:rPr lang="en-US" dirty="0" err="1" smtClean="0"/>
              <a:t>hao</a:t>
            </a:r>
            <a:r>
              <a:rPr lang="en-US" dirty="0" smtClean="0"/>
              <a:t>/</a:t>
            </a:r>
            <a:r>
              <a:rPr lang="en-US" dirty="0" err="1" smtClean="0"/>
              <a:t>hao</a:t>
            </a:r>
            <a:r>
              <a:rPr lang="en-US" dirty="0" smtClean="0"/>
              <a:t> </a:t>
            </a:r>
            <a:r>
              <a:rPr lang="en-US" dirty="0" err="1" smtClean="0"/>
              <a:t>mòn</a:t>
            </a:r>
            <a:r>
              <a:rPr lang="en-US" dirty="0" smtClean="0"/>
              <a:t> </a:t>
            </a:r>
            <a:r>
              <a:rPr lang="en-US" dirty="0" err="1" smtClean="0"/>
              <a:t>lũy</a:t>
            </a:r>
            <a:r>
              <a:rPr lang="en-US" dirty="0" smtClean="0"/>
              <a:t> </a:t>
            </a:r>
            <a:r>
              <a:rPr lang="en-US" dirty="0" err="1" smtClean="0"/>
              <a:t>kế</a:t>
            </a:r>
            <a:endParaRPr lang="en-US" dirty="0" smtClean="0"/>
          </a:p>
          <a:p>
            <a:pPr lvl="1"/>
            <a:r>
              <a:rPr lang="en-US" dirty="0" err="1" smtClean="0"/>
              <a:t>Có</a:t>
            </a:r>
            <a:r>
              <a:rPr lang="en-US" dirty="0" smtClean="0"/>
              <a:t> TK 211: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TSCĐ </a:t>
            </a:r>
            <a:r>
              <a:rPr lang="en-US" dirty="0" err="1" smtClean="0"/>
              <a:t>ghi</a:t>
            </a:r>
            <a:r>
              <a:rPr lang="en-US" dirty="0" smtClean="0"/>
              <a:t> </a:t>
            </a:r>
            <a:r>
              <a:rPr lang="en-US" dirty="0" err="1" smtClean="0"/>
              <a:t>giảm</a:t>
            </a:r>
            <a:endParaRPr lang="en-US" dirty="0" smtClean="0"/>
          </a:p>
          <a:p>
            <a:pPr marL="457200" indent="-457200">
              <a:buFont typeface="+mj-lt"/>
              <a:buAutoNum type="arabicPeriod" startAt="10"/>
            </a:pPr>
            <a:r>
              <a:rPr lang="en-US" dirty="0" err="1" smtClean="0"/>
              <a:t>Trường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chuyển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CCDC</a:t>
            </a:r>
          </a:p>
          <a:p>
            <a:pPr lvl="1"/>
            <a:r>
              <a:rPr lang="en-US" dirty="0" err="1" smtClean="0"/>
              <a:t>Nợ</a:t>
            </a:r>
            <a:r>
              <a:rPr lang="en-US" dirty="0" smtClean="0"/>
              <a:t> TK 611, 242: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</a:t>
            </a:r>
            <a:r>
              <a:rPr lang="en-US" dirty="0" err="1" smtClean="0"/>
              <a:t>còn</a:t>
            </a:r>
            <a:r>
              <a:rPr lang="en-US" dirty="0" smtClean="0"/>
              <a:t> </a:t>
            </a:r>
            <a:r>
              <a:rPr lang="en-US" dirty="0" err="1" smtClean="0"/>
              <a:t>lại</a:t>
            </a:r>
            <a:endParaRPr lang="en-US" dirty="0" smtClean="0"/>
          </a:p>
          <a:p>
            <a:pPr lvl="1"/>
            <a:r>
              <a:rPr lang="en-US" dirty="0" err="1" smtClean="0"/>
              <a:t>Nợ</a:t>
            </a:r>
            <a:r>
              <a:rPr lang="en-US" dirty="0" smtClean="0"/>
              <a:t> TK 214: </a:t>
            </a:r>
            <a:r>
              <a:rPr lang="en-US" dirty="0" err="1" smtClean="0"/>
              <a:t>Khấu</a:t>
            </a:r>
            <a:r>
              <a:rPr lang="en-US" dirty="0" smtClean="0"/>
              <a:t> </a:t>
            </a:r>
            <a:r>
              <a:rPr lang="en-US" dirty="0" err="1" smtClean="0"/>
              <a:t>hao</a:t>
            </a:r>
            <a:r>
              <a:rPr lang="en-US" dirty="0" smtClean="0"/>
              <a:t>/</a:t>
            </a:r>
            <a:r>
              <a:rPr lang="en-US" dirty="0" err="1" smtClean="0"/>
              <a:t>hao</a:t>
            </a:r>
            <a:r>
              <a:rPr lang="en-US" dirty="0" smtClean="0"/>
              <a:t> </a:t>
            </a:r>
            <a:r>
              <a:rPr lang="en-US" dirty="0" err="1" smtClean="0"/>
              <a:t>mòn</a:t>
            </a:r>
            <a:r>
              <a:rPr lang="en-US" dirty="0" smtClean="0"/>
              <a:t> </a:t>
            </a:r>
            <a:r>
              <a:rPr lang="en-US" dirty="0" err="1" smtClean="0"/>
              <a:t>lũy</a:t>
            </a:r>
            <a:r>
              <a:rPr lang="en-US" dirty="0" smtClean="0"/>
              <a:t> </a:t>
            </a:r>
            <a:r>
              <a:rPr lang="en-US" dirty="0" err="1" smtClean="0"/>
              <a:t>kế</a:t>
            </a:r>
            <a:endParaRPr lang="en-US" dirty="0" smtClean="0"/>
          </a:p>
          <a:p>
            <a:pPr lvl="1"/>
            <a:r>
              <a:rPr lang="en-US" dirty="0" err="1" smtClean="0"/>
              <a:t>Có</a:t>
            </a:r>
            <a:r>
              <a:rPr lang="en-US" dirty="0" smtClean="0"/>
              <a:t> TK 211: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TSCĐ </a:t>
            </a:r>
            <a:r>
              <a:rPr lang="en-US" dirty="0" err="1" smtClean="0"/>
              <a:t>ghi</a:t>
            </a:r>
            <a:r>
              <a:rPr lang="en-US" dirty="0" smtClean="0"/>
              <a:t> </a:t>
            </a:r>
            <a:r>
              <a:rPr lang="en-US" dirty="0" err="1" smtClean="0"/>
              <a:t>giảm</a:t>
            </a:r>
            <a:endParaRPr lang="en-US" dirty="0" smtClean="0"/>
          </a:p>
          <a:p>
            <a:pPr marL="457200" indent="-457200">
              <a:buFont typeface="+mj-lt"/>
              <a:buAutoNum type="arabicPeriod" startAt="9"/>
            </a:pPr>
            <a:endParaRPr lang="en-US" dirty="0"/>
          </a:p>
          <a:p>
            <a:pPr marL="457200" indent="-457200">
              <a:buFont typeface="+mj-lt"/>
              <a:buAutoNum type="arabicPeriod" startAt="9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45912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200025"/>
            <a:ext cx="9063037" cy="889000"/>
          </a:xfrm>
        </p:spPr>
        <p:txBody>
          <a:bodyPr/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TĂNG, GIẢM TSCĐ HÌNH THÀNH TỪ NGUỒN VIỆN TRỢ, VAY NỢ VÀ PHÍ,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LỆ PHÍ – MỘT SỐ BÚT TOÁN THƯỜNG DÙNG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114425"/>
            <a:ext cx="8861425" cy="5867400"/>
          </a:xfrm>
        </p:spPr>
        <p:txBody>
          <a:bodyPr/>
          <a:lstStyle/>
          <a:p>
            <a:pPr marL="914400" lvl="1" indent="-457200">
              <a:buFont typeface="+mj-lt"/>
              <a:buAutoNum type="arabicPeriod"/>
            </a:pPr>
            <a:r>
              <a:rPr lang="en-US" sz="2000" smtClean="0"/>
              <a:t>Mua </a:t>
            </a:r>
            <a:r>
              <a:rPr lang="en-US" sz="2000" dirty="0" err="1"/>
              <a:t>sắm</a:t>
            </a:r>
            <a:r>
              <a:rPr lang="en-US" sz="2000" dirty="0"/>
              <a:t> TSCĐ </a:t>
            </a:r>
            <a:r>
              <a:rPr lang="en-US" sz="2000" dirty="0" err="1"/>
              <a:t>bằng</a:t>
            </a:r>
            <a:r>
              <a:rPr lang="en-US" sz="2000" dirty="0"/>
              <a:t> </a:t>
            </a:r>
            <a:r>
              <a:rPr lang="en-US" sz="2000" dirty="0" err="1"/>
              <a:t>tiền</a:t>
            </a:r>
            <a:r>
              <a:rPr lang="en-US" sz="2000" dirty="0"/>
              <a:t> </a:t>
            </a:r>
            <a:r>
              <a:rPr lang="en-US" sz="2000" dirty="0" err="1"/>
              <a:t>mặt</a:t>
            </a:r>
            <a:r>
              <a:rPr lang="en-US" sz="2000" dirty="0"/>
              <a:t>, TGNH </a:t>
            </a:r>
            <a:r>
              <a:rPr lang="en-US" sz="2000" dirty="0" err="1"/>
              <a:t>từ</a:t>
            </a:r>
            <a:r>
              <a:rPr lang="en-US" sz="2000" dirty="0"/>
              <a:t> </a:t>
            </a:r>
            <a:r>
              <a:rPr lang="en-US" sz="2000" dirty="0" err="1" smtClean="0"/>
              <a:t>nguồn</a:t>
            </a:r>
            <a:r>
              <a:rPr lang="en-US" sz="2000" dirty="0" smtClean="0"/>
              <a:t> </a:t>
            </a:r>
            <a:r>
              <a:rPr lang="en-US" sz="2000" dirty="0" err="1" smtClean="0"/>
              <a:t>viện</a:t>
            </a:r>
            <a:r>
              <a:rPr lang="en-US" sz="2000" dirty="0" smtClean="0"/>
              <a:t> </a:t>
            </a:r>
            <a:r>
              <a:rPr lang="en-US" sz="2000" dirty="0" err="1" smtClean="0"/>
              <a:t>trợ</a:t>
            </a:r>
            <a:r>
              <a:rPr lang="en-US" sz="2000" dirty="0" smtClean="0"/>
              <a:t>, </a:t>
            </a:r>
            <a:r>
              <a:rPr lang="en-US" sz="2000" dirty="0" err="1" smtClean="0"/>
              <a:t>vay</a:t>
            </a:r>
            <a:r>
              <a:rPr lang="en-US" sz="2000" dirty="0" smtClean="0"/>
              <a:t> </a:t>
            </a:r>
            <a:r>
              <a:rPr lang="en-US" sz="2000" dirty="0" err="1" smtClean="0"/>
              <a:t>nợ</a:t>
            </a:r>
            <a:r>
              <a:rPr lang="en-US" sz="2000" dirty="0" smtClean="0"/>
              <a:t> (</a:t>
            </a:r>
            <a:r>
              <a:rPr lang="en-US" sz="2000" dirty="0" err="1" smtClean="0"/>
              <a:t>tạm</a:t>
            </a:r>
            <a:r>
              <a:rPr lang="en-US" sz="2000" dirty="0" smtClean="0"/>
              <a:t> </a:t>
            </a:r>
            <a:r>
              <a:rPr lang="en-US" sz="2000" dirty="0" err="1" smtClean="0"/>
              <a:t>ứng</a:t>
            </a:r>
            <a:r>
              <a:rPr lang="en-US" sz="2000" dirty="0" smtClean="0"/>
              <a:t>) </a:t>
            </a:r>
            <a:r>
              <a:rPr lang="en-US" sz="2000" dirty="0" err="1" smtClean="0"/>
              <a:t>hoặc</a:t>
            </a:r>
            <a:r>
              <a:rPr lang="en-US" sz="2000" dirty="0" smtClean="0"/>
              <a:t> </a:t>
            </a:r>
            <a:r>
              <a:rPr lang="en-US" sz="2000" dirty="0" err="1" smtClean="0"/>
              <a:t>từ</a:t>
            </a:r>
            <a:r>
              <a:rPr lang="en-US" sz="2000" dirty="0" smtClean="0"/>
              <a:t> </a:t>
            </a:r>
            <a:r>
              <a:rPr lang="en-US" sz="2000" dirty="0" err="1" smtClean="0"/>
              <a:t>nguồn</a:t>
            </a:r>
            <a:r>
              <a:rPr lang="en-US" sz="2000" dirty="0" smtClean="0"/>
              <a:t> </a:t>
            </a:r>
            <a:r>
              <a:rPr lang="en-US" sz="2000" dirty="0" err="1" smtClean="0"/>
              <a:t>phí</a:t>
            </a:r>
            <a:r>
              <a:rPr lang="en-US" sz="2000" dirty="0" smtClean="0"/>
              <a:t>, </a:t>
            </a:r>
            <a:r>
              <a:rPr lang="en-US" sz="2000" dirty="0" err="1" smtClean="0"/>
              <a:t>lệ</a:t>
            </a:r>
            <a:r>
              <a:rPr lang="en-US" sz="2000" dirty="0" smtClean="0"/>
              <a:t> </a:t>
            </a:r>
            <a:r>
              <a:rPr lang="en-US" sz="2000" dirty="0" err="1" smtClean="0"/>
              <a:t>phí</a:t>
            </a:r>
            <a:endParaRPr lang="en-US" sz="2000" dirty="0"/>
          </a:p>
          <a:p>
            <a:pPr lvl="1" indent="-342900"/>
            <a:r>
              <a:rPr lang="en-US" sz="2000" dirty="0" err="1"/>
              <a:t>Nợ</a:t>
            </a:r>
            <a:r>
              <a:rPr lang="en-US" sz="2000" dirty="0"/>
              <a:t> TK 211, 213/</a:t>
            </a:r>
            <a:r>
              <a:rPr lang="en-US" sz="2000" dirty="0" err="1"/>
              <a:t>Có</a:t>
            </a:r>
            <a:r>
              <a:rPr lang="en-US" sz="2000" dirty="0"/>
              <a:t> TK 111, 112</a:t>
            </a:r>
          </a:p>
          <a:p>
            <a:pPr lvl="1" indent="-342900"/>
            <a:r>
              <a:rPr lang="en-US" sz="2000" dirty="0" err="1"/>
              <a:t>Đồng</a:t>
            </a:r>
            <a:r>
              <a:rPr lang="en-US" sz="2000" dirty="0"/>
              <a:t> </a:t>
            </a:r>
            <a:r>
              <a:rPr lang="en-US" sz="2000" dirty="0" err="1"/>
              <a:t>thời</a:t>
            </a:r>
            <a:r>
              <a:rPr lang="en-US" sz="2000" dirty="0"/>
              <a:t> </a:t>
            </a:r>
            <a:r>
              <a:rPr lang="en-US" sz="2000" dirty="0" err="1"/>
              <a:t>Nợ</a:t>
            </a:r>
            <a:r>
              <a:rPr lang="en-US" sz="2000" dirty="0"/>
              <a:t> TK </a:t>
            </a:r>
            <a:r>
              <a:rPr lang="en-US" sz="2000" dirty="0" smtClean="0"/>
              <a:t>3372, 3373/</a:t>
            </a:r>
            <a:r>
              <a:rPr lang="en-US" sz="2000" dirty="0" err="1" smtClean="0"/>
              <a:t>Có</a:t>
            </a:r>
            <a:r>
              <a:rPr lang="en-US" sz="2000" dirty="0" smtClean="0"/>
              <a:t> </a:t>
            </a:r>
            <a:r>
              <a:rPr lang="en-US" sz="2000" dirty="0"/>
              <a:t>TK </a:t>
            </a:r>
            <a:r>
              <a:rPr lang="en-US" sz="2000" dirty="0" smtClean="0"/>
              <a:t>36621, 36631</a:t>
            </a:r>
            <a:endParaRPr lang="en-US" sz="2000" dirty="0"/>
          </a:p>
          <a:p>
            <a:pPr lvl="1" indent="-342900">
              <a:spcAft>
                <a:spcPts val="600"/>
              </a:spcAft>
            </a:pPr>
            <a:r>
              <a:rPr lang="en-US" sz="2000" dirty="0" err="1" smtClean="0"/>
              <a:t>Đồng</a:t>
            </a:r>
            <a:r>
              <a:rPr lang="en-US" sz="2000" dirty="0" smtClean="0"/>
              <a:t> </a:t>
            </a:r>
            <a:r>
              <a:rPr lang="en-US" sz="2000" dirty="0" err="1"/>
              <a:t>thời</a:t>
            </a:r>
            <a:r>
              <a:rPr lang="en-US" sz="2000" dirty="0"/>
              <a:t> </a:t>
            </a:r>
            <a:r>
              <a:rPr lang="en-US" sz="2000" dirty="0" err="1"/>
              <a:t>ghi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TK </a:t>
            </a:r>
            <a:r>
              <a:rPr lang="en-US" sz="2000" dirty="0" smtClean="0"/>
              <a:t>004, 006: </a:t>
            </a:r>
            <a:r>
              <a:rPr lang="en-US" sz="2000" dirty="0" err="1" smtClean="0"/>
              <a:t>Nếu</a:t>
            </a:r>
            <a:r>
              <a:rPr lang="en-US" sz="2000" dirty="0" smtClean="0"/>
              <a:t> </a:t>
            </a:r>
            <a:r>
              <a:rPr lang="en-US" sz="2000" dirty="0" err="1" smtClean="0"/>
              <a:t>mua</a:t>
            </a:r>
            <a:r>
              <a:rPr lang="en-US" sz="2000" dirty="0" smtClean="0"/>
              <a:t> </a:t>
            </a:r>
            <a:r>
              <a:rPr lang="en-US" sz="2000" dirty="0" err="1" smtClean="0"/>
              <a:t>bằng</a:t>
            </a:r>
            <a:r>
              <a:rPr lang="en-US" sz="2000" dirty="0" smtClean="0"/>
              <a:t> </a:t>
            </a:r>
            <a:r>
              <a:rPr lang="en-US" sz="2000" dirty="0" err="1" smtClean="0"/>
              <a:t>nguồn</a:t>
            </a:r>
            <a:r>
              <a:rPr lang="en-US" sz="2000" dirty="0" smtClean="0"/>
              <a:t> </a:t>
            </a:r>
            <a:r>
              <a:rPr lang="en-US" sz="2000" dirty="0" err="1" smtClean="0"/>
              <a:t>viện</a:t>
            </a:r>
            <a:r>
              <a:rPr lang="en-US" sz="2000" dirty="0" smtClean="0"/>
              <a:t> </a:t>
            </a:r>
            <a:r>
              <a:rPr lang="en-US" sz="2000" dirty="0" err="1" smtClean="0"/>
              <a:t>trợ</a:t>
            </a:r>
            <a:r>
              <a:rPr lang="en-US" sz="2000" dirty="0" smtClean="0"/>
              <a:t>, </a:t>
            </a:r>
            <a:r>
              <a:rPr lang="en-US" sz="2000" dirty="0" err="1" smtClean="0"/>
              <a:t>vay</a:t>
            </a:r>
            <a:r>
              <a:rPr lang="en-US" sz="2000" dirty="0" smtClean="0"/>
              <a:t> </a:t>
            </a:r>
            <a:r>
              <a:rPr lang="en-US" sz="2000" dirty="0" err="1" smtClean="0"/>
              <a:t>nợ</a:t>
            </a:r>
            <a:endParaRPr lang="en-US" sz="2000" dirty="0" smtClean="0"/>
          </a:p>
          <a:p>
            <a:pPr lvl="1" indent="-342900"/>
            <a:r>
              <a:rPr lang="en-US" sz="2000" dirty="0" err="1" smtClean="0"/>
              <a:t>Đồng</a:t>
            </a:r>
            <a:r>
              <a:rPr lang="en-US" sz="2000" dirty="0" smtClean="0"/>
              <a:t> </a:t>
            </a:r>
            <a:r>
              <a:rPr lang="en-US" sz="2000" dirty="0" err="1" smtClean="0"/>
              <a:t>thời</a:t>
            </a:r>
            <a:r>
              <a:rPr lang="en-US" sz="2000" dirty="0" smtClean="0"/>
              <a:t> </a:t>
            </a:r>
            <a:r>
              <a:rPr lang="en-US" sz="2000" dirty="0" err="1" smtClean="0"/>
              <a:t>ghi</a:t>
            </a:r>
            <a:r>
              <a:rPr lang="en-US" sz="2000" dirty="0" smtClean="0"/>
              <a:t> </a:t>
            </a:r>
            <a:r>
              <a:rPr lang="en-US" sz="2000" dirty="0" err="1" smtClean="0"/>
              <a:t>Có</a:t>
            </a:r>
            <a:r>
              <a:rPr lang="en-US" sz="2000" dirty="0" smtClean="0"/>
              <a:t> TK 014: </a:t>
            </a:r>
            <a:r>
              <a:rPr lang="en-US" sz="2000" dirty="0" err="1" smtClean="0"/>
              <a:t>Nếu</a:t>
            </a:r>
            <a:r>
              <a:rPr lang="en-US" sz="2000" dirty="0" smtClean="0"/>
              <a:t> </a:t>
            </a:r>
            <a:r>
              <a:rPr lang="en-US" sz="2000" dirty="0" err="1" smtClean="0"/>
              <a:t>mua</a:t>
            </a:r>
            <a:r>
              <a:rPr lang="en-US" sz="2000" dirty="0" smtClean="0"/>
              <a:t> </a:t>
            </a:r>
            <a:r>
              <a:rPr lang="en-US" sz="2000" dirty="0" err="1" smtClean="0"/>
              <a:t>bằng</a:t>
            </a:r>
            <a:r>
              <a:rPr lang="en-US" sz="2000" dirty="0" smtClean="0"/>
              <a:t> </a:t>
            </a:r>
            <a:r>
              <a:rPr lang="en-US" sz="2000" dirty="0" err="1" smtClean="0"/>
              <a:t>nguồn</a:t>
            </a:r>
            <a:r>
              <a:rPr lang="en-US" sz="2000" dirty="0" smtClean="0"/>
              <a:t> </a:t>
            </a:r>
            <a:r>
              <a:rPr lang="en-US" sz="2000" dirty="0" err="1" smtClean="0"/>
              <a:t>phí</a:t>
            </a:r>
            <a:r>
              <a:rPr lang="en-US" sz="2000" dirty="0" smtClean="0"/>
              <a:t>, </a:t>
            </a:r>
            <a:r>
              <a:rPr lang="en-US" sz="2000" dirty="0" err="1" smtClean="0"/>
              <a:t>lệ</a:t>
            </a:r>
            <a:r>
              <a:rPr lang="en-US" sz="2000" dirty="0" smtClean="0"/>
              <a:t> </a:t>
            </a:r>
            <a:r>
              <a:rPr lang="en-US" sz="2000" dirty="0" err="1" smtClean="0"/>
              <a:t>phí</a:t>
            </a:r>
            <a:endParaRPr lang="en-US" sz="2000" dirty="0" smtClean="0"/>
          </a:p>
          <a:p>
            <a:pPr marL="857250" lvl="1" indent="-457200">
              <a:buFont typeface="+mj-lt"/>
              <a:buAutoNum type="arabicPeriod" startAt="2"/>
            </a:pPr>
            <a:r>
              <a:rPr lang="en-US" sz="2000" dirty="0" err="1"/>
              <a:t>Tăng</a:t>
            </a:r>
            <a:r>
              <a:rPr lang="en-US" sz="2000" dirty="0"/>
              <a:t> TSCĐ </a:t>
            </a:r>
            <a:r>
              <a:rPr lang="en-US" sz="2000" dirty="0" err="1"/>
              <a:t>khi</a:t>
            </a:r>
            <a:r>
              <a:rPr lang="en-US" sz="2000" dirty="0"/>
              <a:t> </a:t>
            </a:r>
            <a:r>
              <a:rPr lang="en-US" sz="2000" dirty="0" err="1"/>
              <a:t>Đầu</a:t>
            </a:r>
            <a:r>
              <a:rPr lang="en-US" sz="2000" dirty="0"/>
              <a:t> </a:t>
            </a:r>
            <a:r>
              <a:rPr lang="en-US" sz="2000" dirty="0" err="1"/>
              <a:t>tư</a:t>
            </a:r>
            <a:r>
              <a:rPr lang="en-US" sz="2000" dirty="0"/>
              <a:t> XDCB </a:t>
            </a:r>
            <a:r>
              <a:rPr lang="en-US" sz="2000" dirty="0" err="1"/>
              <a:t>hoàn</a:t>
            </a:r>
            <a:r>
              <a:rPr lang="en-US" sz="2000" dirty="0"/>
              <a:t> </a:t>
            </a:r>
            <a:r>
              <a:rPr lang="en-US" sz="2000" dirty="0" err="1"/>
              <a:t>thành</a:t>
            </a:r>
            <a:r>
              <a:rPr lang="en-US" sz="2000" dirty="0"/>
              <a:t> </a:t>
            </a:r>
            <a:r>
              <a:rPr lang="en-US" sz="2000" dirty="0" err="1"/>
              <a:t>hoặc</a:t>
            </a:r>
            <a:r>
              <a:rPr lang="en-US" sz="2000" dirty="0"/>
              <a:t> TSCĐ qua </a:t>
            </a:r>
            <a:r>
              <a:rPr lang="en-US" sz="2000" dirty="0" err="1"/>
              <a:t>lắp</a:t>
            </a:r>
            <a:r>
              <a:rPr lang="en-US" sz="2000" dirty="0"/>
              <a:t> </a:t>
            </a:r>
            <a:r>
              <a:rPr lang="en-US" sz="2000" dirty="0" err="1"/>
              <a:t>đặt</a:t>
            </a:r>
            <a:r>
              <a:rPr lang="en-US" sz="2000" dirty="0"/>
              <a:t>, </a:t>
            </a:r>
            <a:r>
              <a:rPr lang="en-US" sz="2000" dirty="0" err="1"/>
              <a:t>chạy</a:t>
            </a:r>
            <a:r>
              <a:rPr lang="en-US" sz="2000" dirty="0"/>
              <a:t> </a:t>
            </a:r>
            <a:r>
              <a:rPr lang="en-US" sz="2000" dirty="0" err="1"/>
              <a:t>thử</a:t>
            </a:r>
            <a:endParaRPr lang="en-US" sz="2000" dirty="0"/>
          </a:p>
          <a:p>
            <a:pPr lvl="1" indent="-342900"/>
            <a:r>
              <a:rPr lang="en-US" sz="2000" dirty="0" err="1"/>
              <a:t>Nợ</a:t>
            </a:r>
            <a:r>
              <a:rPr lang="en-US" sz="2000" dirty="0"/>
              <a:t> TK 211, 213/</a:t>
            </a:r>
            <a:r>
              <a:rPr lang="en-US" sz="2000" dirty="0" err="1"/>
              <a:t>Có</a:t>
            </a:r>
            <a:r>
              <a:rPr lang="en-US" sz="2000" dirty="0"/>
              <a:t> TK 241</a:t>
            </a:r>
          </a:p>
          <a:p>
            <a:pPr lvl="1" indent="-342900"/>
            <a:r>
              <a:rPr lang="en-US" sz="2000" dirty="0" err="1"/>
              <a:t>Đồng</a:t>
            </a:r>
            <a:r>
              <a:rPr lang="en-US" sz="2000" dirty="0"/>
              <a:t> </a:t>
            </a:r>
            <a:r>
              <a:rPr lang="en-US" sz="2000" dirty="0" err="1"/>
              <a:t>thời</a:t>
            </a:r>
            <a:r>
              <a:rPr lang="en-US" sz="2000" dirty="0"/>
              <a:t> </a:t>
            </a:r>
            <a:r>
              <a:rPr lang="en-US" sz="2000" dirty="0" err="1"/>
              <a:t>Nợ</a:t>
            </a:r>
            <a:r>
              <a:rPr lang="en-US" sz="2000" dirty="0"/>
              <a:t> TK 3664/</a:t>
            </a:r>
            <a:r>
              <a:rPr lang="en-US" sz="2000" dirty="0" err="1"/>
              <a:t>Có</a:t>
            </a:r>
            <a:r>
              <a:rPr lang="en-US" sz="2000" dirty="0"/>
              <a:t> TK 36621, </a:t>
            </a:r>
            <a:r>
              <a:rPr lang="en-US" sz="2000" dirty="0" smtClean="0"/>
              <a:t>36631</a:t>
            </a:r>
          </a:p>
          <a:p>
            <a:pPr lvl="1" indent="-342900"/>
            <a:r>
              <a:rPr lang="en-US" sz="2000" dirty="0" err="1"/>
              <a:t>Đồng</a:t>
            </a:r>
            <a:r>
              <a:rPr lang="en-US" sz="2000" dirty="0"/>
              <a:t> </a:t>
            </a:r>
            <a:r>
              <a:rPr lang="en-US" sz="2000" dirty="0" err="1"/>
              <a:t>thời</a:t>
            </a:r>
            <a:r>
              <a:rPr lang="en-US" sz="2000" dirty="0"/>
              <a:t> </a:t>
            </a:r>
            <a:r>
              <a:rPr lang="en-US" sz="2000" dirty="0" err="1"/>
              <a:t>ghi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TK 004, 006: </a:t>
            </a:r>
            <a:r>
              <a:rPr lang="en-US" sz="2000" dirty="0" err="1"/>
              <a:t>Nếu</a:t>
            </a:r>
            <a:r>
              <a:rPr lang="en-US" sz="2000" dirty="0"/>
              <a:t> </a:t>
            </a:r>
            <a:r>
              <a:rPr lang="en-US" sz="2000" dirty="0" err="1"/>
              <a:t>mua</a:t>
            </a:r>
            <a:r>
              <a:rPr lang="en-US" sz="2000" dirty="0"/>
              <a:t> </a:t>
            </a:r>
            <a:r>
              <a:rPr lang="en-US" sz="2000" dirty="0" err="1"/>
              <a:t>bằng</a:t>
            </a:r>
            <a:r>
              <a:rPr lang="en-US" sz="2000" dirty="0"/>
              <a:t> </a:t>
            </a:r>
            <a:r>
              <a:rPr lang="en-US" sz="2000" dirty="0" err="1"/>
              <a:t>nguồn</a:t>
            </a:r>
            <a:r>
              <a:rPr lang="en-US" sz="2000" dirty="0"/>
              <a:t> </a:t>
            </a:r>
            <a:r>
              <a:rPr lang="en-US" sz="2000" dirty="0" err="1"/>
              <a:t>viện</a:t>
            </a:r>
            <a:r>
              <a:rPr lang="en-US" sz="2000" dirty="0"/>
              <a:t> </a:t>
            </a:r>
            <a:r>
              <a:rPr lang="en-US" sz="2000" dirty="0" err="1"/>
              <a:t>trợ</a:t>
            </a:r>
            <a:r>
              <a:rPr lang="en-US" sz="2000" dirty="0"/>
              <a:t>, </a:t>
            </a:r>
            <a:r>
              <a:rPr lang="en-US" sz="2000" dirty="0" err="1"/>
              <a:t>vay</a:t>
            </a:r>
            <a:r>
              <a:rPr lang="en-US" sz="2000" dirty="0"/>
              <a:t> </a:t>
            </a:r>
            <a:r>
              <a:rPr lang="en-US" sz="2000" dirty="0" err="1"/>
              <a:t>nợ</a:t>
            </a:r>
            <a:endParaRPr lang="en-US" sz="2000" dirty="0"/>
          </a:p>
          <a:p>
            <a:pPr lvl="1" indent="-342900"/>
            <a:r>
              <a:rPr lang="en-US" sz="2000" dirty="0" err="1"/>
              <a:t>Đồng</a:t>
            </a:r>
            <a:r>
              <a:rPr lang="en-US" sz="2000" dirty="0"/>
              <a:t> </a:t>
            </a:r>
            <a:r>
              <a:rPr lang="en-US" sz="2000" dirty="0" err="1"/>
              <a:t>thời</a:t>
            </a:r>
            <a:r>
              <a:rPr lang="en-US" sz="2000" dirty="0"/>
              <a:t> </a:t>
            </a:r>
            <a:r>
              <a:rPr lang="en-US" sz="2000" dirty="0" err="1"/>
              <a:t>ghi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TK 014: </a:t>
            </a:r>
            <a:r>
              <a:rPr lang="en-US" sz="2000" dirty="0" err="1"/>
              <a:t>Nếu</a:t>
            </a:r>
            <a:r>
              <a:rPr lang="en-US" sz="2000" dirty="0"/>
              <a:t> </a:t>
            </a:r>
            <a:r>
              <a:rPr lang="en-US" sz="2000" dirty="0" err="1"/>
              <a:t>mua</a:t>
            </a:r>
            <a:r>
              <a:rPr lang="en-US" sz="2000" dirty="0"/>
              <a:t> </a:t>
            </a:r>
            <a:r>
              <a:rPr lang="en-US" sz="2000" dirty="0" err="1"/>
              <a:t>bằng</a:t>
            </a:r>
            <a:r>
              <a:rPr lang="en-US" sz="2000" dirty="0"/>
              <a:t> </a:t>
            </a:r>
            <a:r>
              <a:rPr lang="en-US" sz="2000" dirty="0" err="1"/>
              <a:t>nguồn</a:t>
            </a:r>
            <a:r>
              <a:rPr lang="en-US" sz="2000" dirty="0"/>
              <a:t> </a:t>
            </a:r>
            <a:r>
              <a:rPr lang="en-US" sz="2000" dirty="0" err="1"/>
              <a:t>phí</a:t>
            </a:r>
            <a:r>
              <a:rPr lang="en-US" sz="2000" dirty="0"/>
              <a:t>, </a:t>
            </a:r>
            <a:r>
              <a:rPr lang="en-US" sz="2000" dirty="0" err="1"/>
              <a:t>lệ</a:t>
            </a:r>
            <a:r>
              <a:rPr lang="en-US" sz="2000" dirty="0"/>
              <a:t> </a:t>
            </a:r>
            <a:r>
              <a:rPr lang="en-US" sz="2000" dirty="0" err="1"/>
              <a:t>phí</a:t>
            </a:r>
            <a:endParaRPr lang="en-US" sz="2000" dirty="0" smtClean="0"/>
          </a:p>
          <a:p>
            <a:pPr marL="914400" lvl="1" indent="-457200">
              <a:buFont typeface="+mj-lt"/>
              <a:buAutoNum type="arabicPeriod" startAt="3"/>
            </a:pPr>
            <a:r>
              <a:rPr lang="en-US" sz="2000" smtClean="0"/>
              <a:t>Tính hao mòn TSCĐ dùng cho hoạt động dự án, thu phí</a:t>
            </a:r>
          </a:p>
          <a:p>
            <a:pPr lvl="1" indent="-342900"/>
            <a:r>
              <a:rPr lang="en-US" sz="2000" dirty="0" err="1" smtClean="0"/>
              <a:t>Nợ TK 612, 614/Có TK 2141, 2142</a:t>
            </a:r>
          </a:p>
          <a:p>
            <a:pPr marL="914400" indent="-449263">
              <a:buFont typeface="+mj-lt"/>
              <a:buAutoNum type="arabicPeriod" startAt="4"/>
            </a:pPr>
            <a:r>
              <a:rPr lang="en-US" sz="2000" smtClean="0"/>
              <a:t>Cuối năm, kết chuyển số hao mòn/khấu hao đã tính trong năm</a:t>
            </a:r>
          </a:p>
          <a:p>
            <a:pPr lvl="1" indent="-342900"/>
            <a:r>
              <a:rPr lang="en-US" sz="2000" dirty="0" err="1" smtClean="0"/>
              <a:t>Nợ TK 36621, 36631/Có TK 512, 514</a:t>
            </a:r>
          </a:p>
          <a:p>
            <a:pPr marL="1257300" lvl="2" indent="-457200">
              <a:buFont typeface="+mj-lt"/>
              <a:buAutoNum type="arabicPeriod"/>
            </a:pPr>
            <a:endParaRPr lang="en-US" sz="2000" dirty="0"/>
          </a:p>
          <a:p>
            <a:pPr marL="914400" lvl="1" indent="-457200"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9435333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131" y="0"/>
            <a:ext cx="9063037" cy="1041400"/>
          </a:xfrm>
        </p:spPr>
        <p:txBody>
          <a:bodyPr/>
          <a:lstStyle/>
          <a:p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TĂNG, GIẢM TSCĐ HÌNH THÀNH TỪ NGUỒN VIỆN TRỢ, VAY NỢ VÀ PHÍ, LỆ PHÍ – MỘT SỐ BÚT TOÁN THƯỜNG DÙNG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331" y="1114425"/>
            <a:ext cx="8861425" cy="5715000"/>
          </a:xfrm>
        </p:spPr>
        <p:txBody>
          <a:bodyPr/>
          <a:lstStyle/>
          <a:p>
            <a:pPr marL="457200" indent="-457200">
              <a:buFont typeface="+mj-lt"/>
              <a:buAutoNum type="arabicPeriod" startAt="5"/>
            </a:pPr>
            <a:r>
              <a:rPr lang="en-US" sz="2000" smtClean="0"/>
              <a:t>Giảm </a:t>
            </a:r>
            <a:r>
              <a:rPr lang="en-US" sz="2000" dirty="0" smtClean="0"/>
              <a:t>TSCĐ do </a:t>
            </a:r>
            <a:r>
              <a:rPr lang="en-US" sz="2000" dirty="0" err="1" smtClean="0"/>
              <a:t>thanh</a:t>
            </a:r>
            <a:r>
              <a:rPr lang="en-US" sz="2000" dirty="0" smtClean="0"/>
              <a:t> </a:t>
            </a:r>
            <a:r>
              <a:rPr lang="en-US" sz="2000" dirty="0" err="1" smtClean="0"/>
              <a:t>lý</a:t>
            </a:r>
            <a:r>
              <a:rPr lang="en-US" sz="2000" dirty="0" smtClean="0"/>
              <a:t>, </a:t>
            </a:r>
            <a:r>
              <a:rPr lang="en-US" sz="2000" dirty="0" err="1" smtClean="0"/>
              <a:t>nhượng</a:t>
            </a:r>
            <a:r>
              <a:rPr lang="en-US" sz="2000" dirty="0" smtClean="0"/>
              <a:t> </a:t>
            </a:r>
            <a:r>
              <a:rPr lang="en-US" sz="2000" dirty="0" err="1" smtClean="0"/>
              <a:t>bán</a:t>
            </a:r>
            <a:r>
              <a:rPr lang="en-US" sz="2000" dirty="0" smtClean="0"/>
              <a:t>, </a:t>
            </a:r>
            <a:r>
              <a:rPr lang="en-US" sz="2000" dirty="0" err="1" smtClean="0"/>
              <a:t>chuyển</a:t>
            </a:r>
            <a:r>
              <a:rPr lang="en-US" sz="2000" dirty="0" smtClean="0"/>
              <a:t> </a:t>
            </a:r>
            <a:r>
              <a:rPr lang="en-US" sz="2000" dirty="0" err="1" smtClean="0"/>
              <a:t>cho</a:t>
            </a:r>
            <a:r>
              <a:rPr lang="en-US" sz="2000" dirty="0" smtClean="0"/>
              <a:t> </a:t>
            </a:r>
            <a:r>
              <a:rPr lang="en-US" sz="2000" dirty="0" err="1" smtClean="0"/>
              <a:t>đơn</a:t>
            </a:r>
            <a:r>
              <a:rPr lang="en-US" sz="2000" dirty="0" smtClean="0"/>
              <a:t> </a:t>
            </a:r>
            <a:r>
              <a:rPr lang="en-US" sz="2000" dirty="0" err="1" smtClean="0"/>
              <a:t>vị</a:t>
            </a:r>
            <a:r>
              <a:rPr lang="en-US" sz="2000" dirty="0" smtClean="0"/>
              <a:t> </a:t>
            </a:r>
            <a:r>
              <a:rPr lang="en-US" sz="2000" dirty="0" err="1" smtClean="0"/>
              <a:t>khác</a:t>
            </a:r>
            <a:endParaRPr lang="en-US" sz="2000" dirty="0" smtClean="0"/>
          </a:p>
          <a:p>
            <a:pPr lvl="1" indent="-342900"/>
            <a:r>
              <a:rPr lang="en-US" sz="2000" dirty="0" err="1" smtClean="0"/>
              <a:t>Nợ</a:t>
            </a:r>
            <a:r>
              <a:rPr lang="en-US" sz="2000" dirty="0" smtClean="0"/>
              <a:t> TK 36621, 36631: </a:t>
            </a:r>
            <a:r>
              <a:rPr lang="en-US" sz="2000" dirty="0" err="1" smtClean="0"/>
              <a:t>Giá</a:t>
            </a:r>
            <a:r>
              <a:rPr lang="en-US" sz="2000" dirty="0" smtClean="0"/>
              <a:t> </a:t>
            </a:r>
            <a:r>
              <a:rPr lang="en-US" sz="2000" dirty="0" err="1" smtClean="0"/>
              <a:t>trị</a:t>
            </a:r>
            <a:r>
              <a:rPr lang="en-US" sz="2000" dirty="0" smtClean="0"/>
              <a:t> </a:t>
            </a:r>
            <a:r>
              <a:rPr lang="en-US" sz="2000" dirty="0" err="1" smtClean="0"/>
              <a:t>còn</a:t>
            </a:r>
            <a:r>
              <a:rPr lang="en-US" sz="2000" dirty="0" smtClean="0"/>
              <a:t> </a:t>
            </a:r>
            <a:r>
              <a:rPr lang="en-US" sz="2000" dirty="0" err="1" smtClean="0"/>
              <a:t>lại</a:t>
            </a:r>
            <a:endParaRPr lang="en-US" sz="2000" dirty="0" smtClean="0"/>
          </a:p>
          <a:p>
            <a:pPr lvl="1" indent="-342900"/>
            <a:r>
              <a:rPr lang="en-US" sz="2000" dirty="0" err="1" smtClean="0"/>
              <a:t>Nợ</a:t>
            </a:r>
            <a:r>
              <a:rPr lang="en-US" sz="2000" dirty="0" smtClean="0"/>
              <a:t> TK 214: </a:t>
            </a:r>
            <a:r>
              <a:rPr lang="en-US" sz="2000" dirty="0" err="1" smtClean="0"/>
              <a:t>Hao</a:t>
            </a:r>
            <a:r>
              <a:rPr lang="en-US" sz="2000" dirty="0" smtClean="0"/>
              <a:t> </a:t>
            </a:r>
            <a:r>
              <a:rPr lang="en-US" sz="2000" dirty="0" err="1" smtClean="0"/>
              <a:t>mòn</a:t>
            </a:r>
            <a:r>
              <a:rPr lang="en-US" sz="2000" dirty="0" smtClean="0"/>
              <a:t>, </a:t>
            </a:r>
            <a:r>
              <a:rPr lang="en-US" sz="2000" dirty="0" err="1" smtClean="0"/>
              <a:t>khấu</a:t>
            </a:r>
            <a:r>
              <a:rPr lang="en-US" sz="2000" dirty="0" smtClean="0"/>
              <a:t> </a:t>
            </a:r>
            <a:r>
              <a:rPr lang="en-US" sz="2000" dirty="0" err="1" smtClean="0"/>
              <a:t>hao</a:t>
            </a:r>
            <a:r>
              <a:rPr lang="en-US" sz="2000" dirty="0" smtClean="0"/>
              <a:t> </a:t>
            </a:r>
            <a:r>
              <a:rPr lang="en-US" sz="2000" dirty="0" err="1" smtClean="0"/>
              <a:t>lũy</a:t>
            </a:r>
            <a:r>
              <a:rPr lang="en-US" sz="2000" dirty="0" smtClean="0"/>
              <a:t> </a:t>
            </a:r>
            <a:r>
              <a:rPr lang="en-US" sz="2000" dirty="0" err="1" smtClean="0"/>
              <a:t>kế</a:t>
            </a:r>
            <a:endParaRPr lang="en-US" sz="2000" dirty="0" smtClean="0"/>
          </a:p>
          <a:p>
            <a:pPr lvl="1" indent="-342900"/>
            <a:r>
              <a:rPr lang="en-US" sz="2000" dirty="0" err="1" smtClean="0"/>
              <a:t>Có</a:t>
            </a:r>
            <a:r>
              <a:rPr lang="en-US" sz="2000" dirty="0" smtClean="0"/>
              <a:t> TK 211: </a:t>
            </a:r>
            <a:r>
              <a:rPr lang="en-US" sz="2000" dirty="0" err="1" smtClean="0"/>
              <a:t>Nguyên</a:t>
            </a:r>
            <a:r>
              <a:rPr lang="en-US" sz="2000" dirty="0" smtClean="0"/>
              <a:t> </a:t>
            </a:r>
            <a:r>
              <a:rPr lang="en-US" sz="2000" dirty="0" err="1" smtClean="0"/>
              <a:t>giá</a:t>
            </a:r>
            <a:r>
              <a:rPr lang="en-US" sz="2000" dirty="0" smtClean="0"/>
              <a:t> TSCĐ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sz="2000" dirty="0" err="1" smtClean="0"/>
              <a:t>Trường</a:t>
            </a:r>
            <a:r>
              <a:rPr lang="en-US" sz="2000" dirty="0" smtClean="0"/>
              <a:t> </a:t>
            </a:r>
            <a:r>
              <a:rPr lang="en-US" sz="2000" dirty="0" err="1" smtClean="0"/>
              <a:t>hợp</a:t>
            </a:r>
            <a:r>
              <a:rPr lang="en-US" sz="2000" dirty="0" smtClean="0"/>
              <a:t> </a:t>
            </a:r>
            <a:r>
              <a:rPr lang="en-US" sz="2000" dirty="0" err="1" smtClean="0"/>
              <a:t>phát</a:t>
            </a: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</a:t>
            </a:r>
            <a:r>
              <a:rPr lang="en-US" sz="2000" dirty="0" err="1" smtClean="0"/>
              <a:t>thiếu</a:t>
            </a:r>
            <a:r>
              <a:rPr lang="en-US" sz="2000" dirty="0" smtClean="0"/>
              <a:t> </a:t>
            </a:r>
            <a:r>
              <a:rPr lang="en-US" sz="2000" dirty="0" err="1" smtClean="0"/>
              <a:t>khi</a:t>
            </a:r>
            <a:r>
              <a:rPr lang="en-US" sz="2000" dirty="0" smtClean="0"/>
              <a:t> </a:t>
            </a:r>
            <a:r>
              <a:rPr lang="en-US" sz="2000" dirty="0" err="1" smtClean="0"/>
              <a:t>kiểm</a:t>
            </a:r>
            <a:r>
              <a:rPr lang="en-US" sz="2000" dirty="0" smtClean="0"/>
              <a:t> </a:t>
            </a:r>
            <a:r>
              <a:rPr lang="en-US" sz="2000" dirty="0" err="1" smtClean="0"/>
              <a:t>kê</a:t>
            </a:r>
            <a:endParaRPr lang="en-US" sz="2000" dirty="0" smtClean="0"/>
          </a:p>
          <a:p>
            <a:pPr lvl="1" indent="-342900"/>
            <a:r>
              <a:rPr lang="en-US" sz="2000" dirty="0" err="1" smtClean="0"/>
              <a:t>Nợ</a:t>
            </a:r>
            <a:r>
              <a:rPr lang="en-US" sz="2000" dirty="0" smtClean="0"/>
              <a:t> TK 111, 112, 334 , 612, 614, 138: </a:t>
            </a:r>
            <a:r>
              <a:rPr lang="en-US" sz="2000" dirty="0" err="1" smtClean="0"/>
              <a:t>Giá</a:t>
            </a:r>
            <a:r>
              <a:rPr lang="en-US" sz="2000" dirty="0" smtClean="0"/>
              <a:t> </a:t>
            </a:r>
            <a:r>
              <a:rPr lang="en-US" sz="2000" dirty="0" err="1" smtClean="0"/>
              <a:t>trị</a:t>
            </a:r>
            <a:r>
              <a:rPr lang="en-US" sz="2000" dirty="0" smtClean="0"/>
              <a:t> </a:t>
            </a:r>
            <a:r>
              <a:rPr lang="en-US" sz="2000" dirty="0" err="1" smtClean="0"/>
              <a:t>còn</a:t>
            </a:r>
            <a:r>
              <a:rPr lang="en-US" sz="2000" dirty="0" smtClean="0"/>
              <a:t> </a:t>
            </a:r>
            <a:r>
              <a:rPr lang="en-US" sz="2000" dirty="0" err="1" smtClean="0"/>
              <a:t>lại</a:t>
            </a:r>
            <a:endParaRPr lang="en-US" sz="2000" dirty="0" smtClean="0"/>
          </a:p>
          <a:p>
            <a:pPr lvl="1" indent="-342900"/>
            <a:r>
              <a:rPr lang="en-US" sz="2000" dirty="0" err="1" smtClean="0"/>
              <a:t>Nợ</a:t>
            </a:r>
            <a:r>
              <a:rPr lang="en-US" sz="2000" dirty="0" smtClean="0"/>
              <a:t> TK 214: </a:t>
            </a:r>
            <a:r>
              <a:rPr lang="en-US" sz="2000" dirty="0" err="1" smtClean="0"/>
              <a:t>Hao</a:t>
            </a:r>
            <a:r>
              <a:rPr lang="en-US" sz="2000" dirty="0" smtClean="0"/>
              <a:t> </a:t>
            </a:r>
            <a:r>
              <a:rPr lang="en-US" sz="2000" dirty="0" err="1" smtClean="0"/>
              <a:t>mòn</a:t>
            </a:r>
            <a:r>
              <a:rPr lang="en-US" sz="2000" dirty="0" smtClean="0"/>
              <a:t>, </a:t>
            </a:r>
            <a:r>
              <a:rPr lang="en-US" sz="2000" dirty="0" err="1" smtClean="0"/>
              <a:t>khấu</a:t>
            </a:r>
            <a:r>
              <a:rPr lang="en-US" sz="2000" dirty="0" smtClean="0"/>
              <a:t> </a:t>
            </a:r>
            <a:r>
              <a:rPr lang="en-US" sz="2000" dirty="0" err="1" smtClean="0"/>
              <a:t>hao</a:t>
            </a:r>
            <a:r>
              <a:rPr lang="en-US" sz="2000" dirty="0" smtClean="0"/>
              <a:t> </a:t>
            </a:r>
            <a:r>
              <a:rPr lang="en-US" sz="2000" dirty="0" err="1" smtClean="0"/>
              <a:t>lũy</a:t>
            </a:r>
            <a:r>
              <a:rPr lang="en-US" sz="2000" dirty="0" smtClean="0"/>
              <a:t> </a:t>
            </a:r>
            <a:r>
              <a:rPr lang="en-US" sz="2000" dirty="0" err="1" smtClean="0"/>
              <a:t>kế</a:t>
            </a:r>
            <a:endParaRPr lang="en-US" sz="2000" dirty="0" smtClean="0"/>
          </a:p>
          <a:p>
            <a:pPr lvl="1" indent="-342900"/>
            <a:r>
              <a:rPr lang="en-US" sz="2000" dirty="0" err="1" smtClean="0"/>
              <a:t>Có</a:t>
            </a:r>
            <a:r>
              <a:rPr lang="en-US" sz="2000" dirty="0" smtClean="0"/>
              <a:t> TK 211: </a:t>
            </a:r>
            <a:r>
              <a:rPr lang="en-US" sz="2000" dirty="0" err="1" smtClean="0"/>
              <a:t>Nguyên</a:t>
            </a:r>
            <a:r>
              <a:rPr lang="en-US" sz="2000" dirty="0" smtClean="0"/>
              <a:t> </a:t>
            </a:r>
            <a:r>
              <a:rPr lang="en-US" sz="2000" err="1" smtClean="0"/>
              <a:t>giá</a:t>
            </a:r>
            <a:r>
              <a:rPr lang="en-US" sz="2000" smtClean="0"/>
              <a:t> TSCĐ</a:t>
            </a:r>
            <a:endParaRPr lang="en-US" sz="2000" dirty="0" err="1" smtClean="0"/>
          </a:p>
          <a:p>
            <a:pPr marL="457200" indent="-457200">
              <a:buFont typeface="+mj-lt"/>
              <a:buAutoNum type="arabicPeriod" startAt="5"/>
            </a:pPr>
            <a:r>
              <a:rPr lang="en-US" sz="2000" smtClean="0"/>
              <a:t>Trường </a:t>
            </a:r>
            <a:r>
              <a:rPr lang="en-US" sz="2000" dirty="0" err="1" smtClean="0"/>
              <a:t>hợp giảm do chuyển thành CCDC</a:t>
            </a:r>
          </a:p>
          <a:p>
            <a:pPr lvl="1" indent="-342900"/>
            <a:r>
              <a:rPr lang="en-US" sz="2000" dirty="0" err="1" smtClean="0"/>
              <a:t>	Nợ TK 612, 614: Giá trị còn lại nhỏ</a:t>
            </a:r>
          </a:p>
          <a:p>
            <a:pPr lvl="1" indent="-342900"/>
            <a:r>
              <a:rPr lang="en-US" sz="2000" dirty="0" err="1" smtClean="0"/>
              <a:t>	Nợ TK 242: Giá trị còn lại lớn</a:t>
            </a:r>
          </a:p>
          <a:p>
            <a:pPr lvl="1" indent="-342900"/>
            <a:r>
              <a:rPr lang="en-US" sz="2000" dirty="0" err="1" smtClean="0"/>
              <a:t>	Nợ TK 214: Hao mòn, khấu hao lũy kế</a:t>
            </a:r>
          </a:p>
          <a:p>
            <a:pPr lvl="1" indent="-342900"/>
            <a:r>
              <a:rPr lang="en-US" sz="2000" dirty="0" err="1" smtClean="0"/>
              <a:t>	Có TK 211: Nguyên giá TSCĐ giảm</a:t>
            </a:r>
          </a:p>
          <a:p>
            <a:pPr marL="857250" lvl="1" indent="-457200">
              <a:buNone/>
            </a:pPr>
            <a:endParaRPr lang="en-US" sz="2000" smtClean="0"/>
          </a:p>
        </p:txBody>
      </p:sp>
    </p:spTree>
    <p:extLst>
      <p:ext uri="{BB962C8B-B14F-4D97-AF65-F5344CB8AC3E}">
        <p14:creationId xmlns:p14="http://schemas.microsoft.com/office/powerpoint/2010/main" xmlns="" val="4154652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2" y="428624"/>
            <a:ext cx="9063037" cy="82867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NGHIỆP VỤ KẾ TOÁN TÀI SẢN CỐ ĐỊNH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258165201"/>
              </p:ext>
            </p:extLst>
          </p:nvPr>
        </p:nvGraphicFramePr>
        <p:xfrm>
          <a:off x="1304131" y="1571625"/>
          <a:ext cx="80772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7539202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931" y="0"/>
            <a:ext cx="9063037" cy="1041400"/>
          </a:xfrm>
        </p:spPr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TĂNG, GIẢM TSCĐ HÌNH THÀNH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CÁC QUỸ – MỘT SỐ BÚT TOÁN THƯỜNG DÙNG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531" y="1038225"/>
            <a:ext cx="9259093" cy="4806950"/>
          </a:xfrm>
        </p:spPr>
        <p:txBody>
          <a:bodyPr/>
          <a:lstStyle/>
          <a:p>
            <a:pPr marL="457200" lvl="1" indent="-457200">
              <a:spcAft>
                <a:spcPts val="1413"/>
              </a:spcAft>
              <a:buNone/>
            </a:pPr>
            <a:r>
              <a:rPr lang="en-US" sz="2000" dirty="0" smtClean="0"/>
              <a:t>1. </a:t>
            </a:r>
            <a:r>
              <a:rPr lang="en-US" sz="2000" dirty="0" err="1" smtClean="0"/>
              <a:t>Mua</a:t>
            </a:r>
            <a:r>
              <a:rPr lang="en-US" sz="2000" dirty="0" smtClean="0"/>
              <a:t> </a:t>
            </a:r>
            <a:r>
              <a:rPr lang="en-US" sz="2000" dirty="0" err="1"/>
              <a:t>sắm</a:t>
            </a:r>
            <a:r>
              <a:rPr lang="en-US" sz="2000" dirty="0"/>
              <a:t> TSCĐ </a:t>
            </a:r>
            <a:r>
              <a:rPr lang="en-US" sz="2000" dirty="0" err="1"/>
              <a:t>bằng</a:t>
            </a:r>
            <a:r>
              <a:rPr lang="en-US" sz="2000" dirty="0"/>
              <a:t> </a:t>
            </a:r>
            <a:r>
              <a:rPr lang="en-US" sz="2000" dirty="0" err="1"/>
              <a:t>tiền</a:t>
            </a:r>
            <a:r>
              <a:rPr lang="en-US" sz="2000" dirty="0"/>
              <a:t> </a:t>
            </a:r>
            <a:r>
              <a:rPr lang="en-US" sz="2000" dirty="0" err="1"/>
              <a:t>mặt</a:t>
            </a:r>
            <a:r>
              <a:rPr lang="en-US" sz="2000" dirty="0"/>
              <a:t>, TGNH </a:t>
            </a:r>
            <a:r>
              <a:rPr lang="en-US" sz="2000" dirty="0" err="1"/>
              <a:t>từ</a:t>
            </a:r>
            <a:r>
              <a:rPr lang="en-US" sz="2000" dirty="0"/>
              <a:t> </a:t>
            </a:r>
            <a:r>
              <a:rPr lang="en-US" sz="2000" dirty="0" err="1"/>
              <a:t>nguồn</a:t>
            </a:r>
            <a:r>
              <a:rPr lang="en-US" sz="2000" dirty="0"/>
              <a:t> </a:t>
            </a:r>
            <a:r>
              <a:rPr lang="en-US" sz="2000" dirty="0" err="1" smtClean="0"/>
              <a:t>quỹ</a:t>
            </a:r>
            <a:r>
              <a:rPr lang="en-US" sz="2000" dirty="0" smtClean="0"/>
              <a:t> </a:t>
            </a:r>
            <a:r>
              <a:rPr lang="en-US" sz="2000" dirty="0" err="1" smtClean="0"/>
              <a:t>đơn</a:t>
            </a:r>
            <a:r>
              <a:rPr lang="en-US" sz="2000" dirty="0" smtClean="0"/>
              <a:t> </a:t>
            </a:r>
            <a:r>
              <a:rPr lang="en-US" sz="2000" dirty="0" err="1" smtClean="0"/>
              <a:t>vị</a:t>
            </a:r>
            <a:r>
              <a:rPr lang="en-US" sz="2000" dirty="0" smtClean="0"/>
              <a:t> </a:t>
            </a:r>
            <a:endParaRPr lang="en-US" sz="2000" dirty="0"/>
          </a:p>
          <a:p>
            <a:pPr lvl="1" indent="-342900"/>
            <a:r>
              <a:rPr lang="en-US" sz="2000" dirty="0" err="1" smtClean="0"/>
              <a:t>Nợ TK 211, 213/Có TK 111, 112</a:t>
            </a:r>
          </a:p>
          <a:p>
            <a:pPr lvl="1" indent="-342900"/>
            <a:r>
              <a:rPr lang="en-US" sz="2000" dirty="0" err="1" smtClean="0"/>
              <a:t>Đồng thời Nợ TK 43121, 43141/Có TK 43122, 43142</a:t>
            </a:r>
          </a:p>
          <a:p>
            <a:pPr marL="457200" lvl="1" indent="-457200">
              <a:spcAft>
                <a:spcPts val="1413"/>
              </a:spcAft>
              <a:buNone/>
            </a:pPr>
            <a:r>
              <a:rPr lang="en-US" sz="2000" dirty="0" smtClean="0"/>
              <a:t>2. </a:t>
            </a:r>
            <a:r>
              <a:rPr lang="en-US" sz="2000" dirty="0" err="1" smtClean="0"/>
              <a:t>Tăng</a:t>
            </a:r>
            <a:r>
              <a:rPr lang="en-US" sz="2000" dirty="0" smtClean="0"/>
              <a:t> TSCĐ </a:t>
            </a:r>
            <a:r>
              <a:rPr lang="en-US" sz="2000" dirty="0" err="1" smtClean="0"/>
              <a:t>khi</a:t>
            </a:r>
            <a:r>
              <a:rPr lang="en-US" sz="2000" dirty="0" smtClean="0"/>
              <a:t> </a:t>
            </a:r>
            <a:r>
              <a:rPr lang="en-US" sz="2000" dirty="0" err="1" smtClean="0"/>
              <a:t>Đầu</a:t>
            </a:r>
            <a:r>
              <a:rPr lang="en-US" sz="2000" dirty="0" smtClean="0"/>
              <a:t> </a:t>
            </a:r>
            <a:r>
              <a:rPr lang="en-US" sz="2000" dirty="0" err="1" smtClean="0"/>
              <a:t>tư</a:t>
            </a:r>
            <a:r>
              <a:rPr lang="en-US" sz="2000" dirty="0" smtClean="0"/>
              <a:t> XDCB </a:t>
            </a:r>
            <a:r>
              <a:rPr lang="en-US" sz="2000" dirty="0" err="1" smtClean="0"/>
              <a:t>hoàn</a:t>
            </a:r>
            <a:r>
              <a:rPr lang="en-US" sz="2000" dirty="0" smtClean="0"/>
              <a:t> </a:t>
            </a:r>
            <a:r>
              <a:rPr lang="en-US" sz="2000" dirty="0" err="1" smtClean="0"/>
              <a:t>thành</a:t>
            </a:r>
            <a:r>
              <a:rPr lang="en-US" sz="2000" dirty="0" smtClean="0"/>
              <a:t> </a:t>
            </a:r>
            <a:r>
              <a:rPr lang="en-US" sz="2000" dirty="0" err="1" smtClean="0"/>
              <a:t>hoặc</a:t>
            </a:r>
            <a:r>
              <a:rPr lang="en-US" sz="2000" dirty="0" smtClean="0"/>
              <a:t> TSCĐ qua </a:t>
            </a:r>
            <a:r>
              <a:rPr lang="en-US" sz="2000" dirty="0" err="1" smtClean="0"/>
              <a:t>lắp</a:t>
            </a:r>
            <a:r>
              <a:rPr lang="en-US" sz="2000" dirty="0" smtClean="0"/>
              <a:t> </a:t>
            </a:r>
            <a:r>
              <a:rPr lang="en-US" sz="2000" dirty="0" err="1" smtClean="0"/>
              <a:t>đặt</a:t>
            </a:r>
            <a:r>
              <a:rPr lang="en-US" sz="2000" dirty="0" smtClean="0"/>
              <a:t>, </a:t>
            </a:r>
            <a:r>
              <a:rPr lang="en-US" sz="2000" dirty="0" err="1" smtClean="0"/>
              <a:t>chạy</a:t>
            </a:r>
            <a:r>
              <a:rPr lang="en-US" sz="2000" dirty="0" smtClean="0"/>
              <a:t> </a:t>
            </a:r>
            <a:r>
              <a:rPr lang="en-US" sz="2000" dirty="0" err="1" smtClean="0"/>
              <a:t>thử</a:t>
            </a:r>
            <a:endParaRPr lang="en-US" sz="2000" dirty="0" smtClean="0"/>
          </a:p>
          <a:p>
            <a:pPr lvl="1" indent="-342900"/>
            <a:r>
              <a:rPr lang="en-US" sz="2000" dirty="0" err="1"/>
              <a:t>Nợ</a:t>
            </a:r>
            <a:r>
              <a:rPr lang="en-US" sz="2000" dirty="0"/>
              <a:t> TK 211, 213/</a:t>
            </a:r>
            <a:r>
              <a:rPr lang="en-US" sz="2000" dirty="0" err="1"/>
              <a:t>Có</a:t>
            </a:r>
            <a:r>
              <a:rPr lang="en-US" sz="2000" dirty="0"/>
              <a:t> TK 241</a:t>
            </a:r>
          </a:p>
          <a:p>
            <a:pPr lvl="1" indent="-342900"/>
            <a:r>
              <a:rPr lang="en-US" sz="2000" dirty="0" err="1"/>
              <a:t>Đồng</a:t>
            </a:r>
            <a:r>
              <a:rPr lang="en-US" sz="2000" dirty="0"/>
              <a:t> </a:t>
            </a:r>
            <a:r>
              <a:rPr lang="en-US" sz="2000" dirty="0" err="1"/>
              <a:t>thời</a:t>
            </a:r>
            <a:r>
              <a:rPr lang="en-US" sz="2000" dirty="0"/>
              <a:t> </a:t>
            </a:r>
            <a:r>
              <a:rPr lang="en-US" sz="2000" dirty="0" err="1"/>
              <a:t>Nợ</a:t>
            </a:r>
            <a:r>
              <a:rPr lang="en-US" sz="2000" dirty="0"/>
              <a:t> TK </a:t>
            </a:r>
            <a:r>
              <a:rPr lang="en-US" sz="2000" dirty="0" smtClean="0"/>
              <a:t>43121, 43141/</a:t>
            </a:r>
            <a:r>
              <a:rPr lang="en-US" sz="2000" dirty="0" err="1" smtClean="0"/>
              <a:t>Có</a:t>
            </a:r>
            <a:r>
              <a:rPr lang="en-US" sz="2000" dirty="0" smtClean="0"/>
              <a:t> </a:t>
            </a:r>
            <a:r>
              <a:rPr lang="en-US" sz="2000" dirty="0"/>
              <a:t>TK </a:t>
            </a:r>
            <a:r>
              <a:rPr lang="en-US" sz="2000" dirty="0" smtClean="0"/>
              <a:t>43122, 43142</a:t>
            </a:r>
            <a:endParaRPr lang="en-US" sz="2000" dirty="0"/>
          </a:p>
          <a:p>
            <a:pPr marL="457200" lvl="1" indent="-457200">
              <a:spcAft>
                <a:spcPts val="1413"/>
              </a:spcAft>
              <a:buNone/>
            </a:pPr>
            <a:r>
              <a:rPr lang="en-US" sz="2000" dirty="0" smtClean="0"/>
              <a:t>3. </a:t>
            </a:r>
            <a:r>
              <a:rPr lang="en-US" sz="2000" dirty="0" err="1" smtClean="0"/>
              <a:t>Tính</a:t>
            </a:r>
            <a:r>
              <a:rPr lang="en-US" sz="2000" dirty="0" smtClean="0"/>
              <a:t> </a:t>
            </a:r>
            <a:r>
              <a:rPr lang="en-US" sz="2000" dirty="0" err="1" smtClean="0"/>
              <a:t>hao</a:t>
            </a:r>
            <a:r>
              <a:rPr lang="en-US" sz="2000" dirty="0" smtClean="0"/>
              <a:t> </a:t>
            </a:r>
            <a:r>
              <a:rPr lang="en-US" sz="2000" dirty="0" err="1" smtClean="0"/>
              <a:t>mòn</a:t>
            </a:r>
            <a:r>
              <a:rPr lang="en-US" sz="2000" dirty="0" smtClean="0"/>
              <a:t> TSCĐ </a:t>
            </a:r>
            <a:r>
              <a:rPr lang="en-US" sz="2000" dirty="0" err="1" smtClean="0"/>
              <a:t>hình</a:t>
            </a:r>
            <a:r>
              <a:rPr lang="en-US" sz="2000" dirty="0" smtClean="0"/>
              <a:t> </a:t>
            </a:r>
            <a:r>
              <a:rPr lang="en-US" sz="2000" dirty="0" err="1" smtClean="0"/>
              <a:t>thành</a:t>
            </a:r>
            <a:r>
              <a:rPr lang="en-US" sz="2000" dirty="0" smtClean="0"/>
              <a:t> </a:t>
            </a:r>
            <a:r>
              <a:rPr lang="en-US" sz="2000" dirty="0" err="1" smtClean="0"/>
              <a:t>từ</a:t>
            </a:r>
            <a:r>
              <a:rPr lang="en-US" sz="2000" dirty="0" smtClean="0"/>
              <a:t> </a:t>
            </a:r>
            <a:r>
              <a:rPr lang="en-US" sz="2000" dirty="0" err="1" smtClean="0"/>
              <a:t>quỹ</a:t>
            </a:r>
            <a:r>
              <a:rPr lang="en-US" sz="2000" dirty="0" smtClean="0"/>
              <a:t> </a:t>
            </a:r>
            <a:r>
              <a:rPr lang="en-US" sz="2000" dirty="0" err="1" smtClean="0"/>
              <a:t>phúc</a:t>
            </a:r>
            <a:r>
              <a:rPr lang="en-US" sz="2000" dirty="0" smtClean="0"/>
              <a:t> </a:t>
            </a:r>
            <a:r>
              <a:rPr lang="en-US" sz="2000" dirty="0" err="1" smtClean="0"/>
              <a:t>lợi</a:t>
            </a:r>
            <a:r>
              <a:rPr lang="en-US" sz="2000" dirty="0" smtClean="0"/>
              <a:t>, </a:t>
            </a:r>
            <a:r>
              <a:rPr lang="en-US" sz="2000" dirty="0" err="1" smtClean="0"/>
              <a:t>quỹ</a:t>
            </a:r>
            <a:r>
              <a:rPr lang="en-US" sz="2000" dirty="0" smtClean="0"/>
              <a:t> </a:t>
            </a:r>
            <a:r>
              <a:rPr lang="en-US" sz="2000" dirty="0" err="1" smtClean="0"/>
              <a:t>phát</a:t>
            </a:r>
            <a:r>
              <a:rPr lang="en-US" sz="2000" dirty="0" smtClean="0"/>
              <a:t> </a:t>
            </a:r>
            <a:r>
              <a:rPr lang="en-US" sz="2000" dirty="0" err="1" smtClean="0"/>
              <a:t>triển</a:t>
            </a:r>
            <a:r>
              <a:rPr lang="en-US" sz="2000" dirty="0" smtClean="0"/>
              <a:t> </a:t>
            </a:r>
            <a:r>
              <a:rPr lang="en-US" sz="2000" dirty="0" err="1" smtClean="0"/>
              <a:t>hoạt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 </a:t>
            </a:r>
            <a:r>
              <a:rPr lang="en-US" sz="2000" dirty="0" err="1" smtClean="0"/>
              <a:t>sự</a:t>
            </a:r>
            <a:r>
              <a:rPr lang="en-US" sz="2000" dirty="0" smtClean="0"/>
              <a:t> </a:t>
            </a:r>
            <a:r>
              <a:rPr lang="en-US" sz="2000" dirty="0" err="1" smtClean="0"/>
              <a:t>nghiệp</a:t>
            </a:r>
            <a:r>
              <a:rPr lang="en-US" sz="2000" dirty="0" smtClean="0"/>
              <a:t> (</a:t>
            </a:r>
            <a:r>
              <a:rPr lang="en-US" sz="2000" dirty="0" err="1" smtClean="0"/>
              <a:t>dùng</a:t>
            </a:r>
            <a:r>
              <a:rPr lang="en-US" sz="2000" dirty="0" smtClean="0"/>
              <a:t> </a:t>
            </a:r>
            <a:r>
              <a:rPr lang="en-US" sz="2000" dirty="0" err="1" smtClean="0"/>
              <a:t>cho</a:t>
            </a:r>
            <a:r>
              <a:rPr lang="en-US" sz="2000" dirty="0" smtClean="0"/>
              <a:t> </a:t>
            </a:r>
            <a:r>
              <a:rPr lang="en-US" sz="2000" dirty="0" err="1" smtClean="0"/>
              <a:t>hoạt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 </a:t>
            </a:r>
            <a:r>
              <a:rPr lang="en-US" sz="2000" dirty="0" err="1" smtClean="0"/>
              <a:t>sự</a:t>
            </a:r>
            <a:r>
              <a:rPr lang="en-US" sz="2000" dirty="0" smtClean="0"/>
              <a:t> </a:t>
            </a:r>
            <a:r>
              <a:rPr lang="en-US" sz="2000" dirty="0" err="1" smtClean="0"/>
              <a:t>nghiệp</a:t>
            </a:r>
            <a:r>
              <a:rPr lang="en-US" sz="2000" dirty="0" smtClean="0"/>
              <a:t>)</a:t>
            </a:r>
          </a:p>
          <a:p>
            <a:pPr lvl="1" indent="-342900"/>
            <a:r>
              <a:rPr lang="en-US" sz="2000" dirty="0" smtClean="0"/>
              <a:t>	</a:t>
            </a:r>
            <a:r>
              <a:rPr lang="en-US" sz="2000" dirty="0" err="1" smtClean="0"/>
              <a:t>Nợ</a:t>
            </a:r>
            <a:r>
              <a:rPr lang="en-US" sz="2000" dirty="0" smtClean="0"/>
              <a:t> TK 43122, 43142/</a:t>
            </a:r>
            <a:r>
              <a:rPr lang="en-US" sz="2000" dirty="0" err="1" smtClean="0"/>
              <a:t>Có</a:t>
            </a:r>
            <a:r>
              <a:rPr lang="en-US" sz="2000" dirty="0" smtClean="0"/>
              <a:t> TK 214</a:t>
            </a:r>
          </a:p>
          <a:p>
            <a:pPr lvl="1" indent="-342900"/>
            <a:r>
              <a:rPr lang="en-US" sz="2000" dirty="0" smtClean="0"/>
              <a:t>	</a:t>
            </a:r>
            <a:r>
              <a:rPr lang="en-US" sz="2000" dirty="0" err="1" smtClean="0"/>
              <a:t>Cuối</a:t>
            </a:r>
            <a:r>
              <a:rPr lang="en-US" sz="2000" dirty="0" smtClean="0"/>
              <a:t> </a:t>
            </a:r>
            <a:r>
              <a:rPr lang="en-US" sz="2000" dirty="0" err="1" smtClean="0"/>
              <a:t>năm</a:t>
            </a:r>
            <a:r>
              <a:rPr lang="en-US" sz="2000" dirty="0" smtClean="0"/>
              <a:t> </a:t>
            </a:r>
            <a:r>
              <a:rPr lang="en-US" sz="2000" dirty="0" err="1" smtClean="0"/>
              <a:t>ghi</a:t>
            </a:r>
            <a:r>
              <a:rPr lang="en-US" sz="2000" dirty="0" smtClean="0"/>
              <a:t> </a:t>
            </a:r>
            <a:r>
              <a:rPr lang="en-US" sz="2000" dirty="0" err="1" smtClean="0"/>
              <a:t>Nợ</a:t>
            </a:r>
            <a:r>
              <a:rPr lang="en-US" sz="2000" dirty="0" smtClean="0"/>
              <a:t> TK 43142/</a:t>
            </a:r>
            <a:r>
              <a:rPr lang="en-US" sz="2000" dirty="0" err="1" smtClean="0"/>
              <a:t>Có</a:t>
            </a:r>
            <a:r>
              <a:rPr lang="en-US" sz="2000" dirty="0" smtClean="0"/>
              <a:t> TK 421: </a:t>
            </a:r>
            <a:r>
              <a:rPr lang="en-US" sz="2000" dirty="0" err="1" smtClean="0"/>
              <a:t>Số</a:t>
            </a:r>
            <a:r>
              <a:rPr lang="en-US" sz="2000" dirty="0" smtClean="0"/>
              <a:t> </a:t>
            </a:r>
            <a:r>
              <a:rPr lang="en-US" sz="2000" dirty="0" err="1" smtClean="0"/>
              <a:t>hao</a:t>
            </a:r>
            <a:r>
              <a:rPr lang="en-US" sz="2000" dirty="0" smtClean="0"/>
              <a:t> </a:t>
            </a:r>
            <a:r>
              <a:rPr lang="en-US" sz="2000" dirty="0" err="1" smtClean="0"/>
              <a:t>mòn</a:t>
            </a:r>
            <a:r>
              <a:rPr lang="en-US" sz="2000" dirty="0" smtClean="0"/>
              <a:t> TSCĐ </a:t>
            </a:r>
            <a:r>
              <a:rPr lang="en-US" sz="2000" dirty="0" err="1" smtClean="0"/>
              <a:t>hình</a:t>
            </a:r>
            <a:r>
              <a:rPr lang="en-US" sz="2000" dirty="0" smtClean="0"/>
              <a:t> </a:t>
            </a:r>
            <a:r>
              <a:rPr lang="en-US" sz="2000" dirty="0" err="1" smtClean="0"/>
              <a:t>thành</a:t>
            </a:r>
            <a:r>
              <a:rPr lang="en-US" sz="2000" dirty="0" smtClean="0"/>
              <a:t> </a:t>
            </a:r>
            <a:r>
              <a:rPr lang="en-US" sz="2000" dirty="0" err="1" smtClean="0"/>
              <a:t>từ</a:t>
            </a:r>
            <a:r>
              <a:rPr lang="en-US" sz="2000" dirty="0" smtClean="0"/>
              <a:t> </a:t>
            </a:r>
            <a:r>
              <a:rPr lang="en-US" sz="2000" dirty="0" err="1" smtClean="0"/>
              <a:t>quỹ</a:t>
            </a:r>
            <a:r>
              <a:rPr lang="en-US" sz="2000" dirty="0" smtClean="0"/>
              <a:t> </a:t>
            </a:r>
            <a:r>
              <a:rPr lang="en-US" sz="2000" dirty="0" err="1" smtClean="0"/>
              <a:t>phát</a:t>
            </a:r>
            <a:r>
              <a:rPr lang="en-US" sz="2000" dirty="0" smtClean="0"/>
              <a:t> </a:t>
            </a:r>
            <a:r>
              <a:rPr lang="en-US" sz="2000" dirty="0" err="1" smtClean="0"/>
              <a:t>triển</a:t>
            </a:r>
            <a:r>
              <a:rPr lang="en-US" sz="2000" dirty="0" smtClean="0"/>
              <a:t> </a:t>
            </a:r>
            <a:r>
              <a:rPr lang="en-US" sz="2000" dirty="0" err="1" smtClean="0"/>
              <a:t>hoạt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 </a:t>
            </a:r>
            <a:r>
              <a:rPr lang="en-US" sz="2000" dirty="0" err="1" smtClean="0"/>
              <a:t>sự</a:t>
            </a:r>
            <a:r>
              <a:rPr lang="en-US" sz="2000" dirty="0" smtClean="0"/>
              <a:t> </a:t>
            </a:r>
            <a:r>
              <a:rPr lang="en-US" sz="2000" dirty="0" err="1" smtClean="0"/>
              <a:t>nghiệp</a:t>
            </a:r>
            <a:endParaRPr lang="en-US" sz="2000" dirty="0" smtClean="0"/>
          </a:p>
          <a:p>
            <a:pPr marL="457200" lvl="1" indent="-457200">
              <a:spcAft>
                <a:spcPts val="1413"/>
              </a:spcAft>
              <a:buNone/>
            </a:pPr>
            <a:r>
              <a:rPr lang="en-US" sz="2000" dirty="0" smtClean="0"/>
              <a:t>4.Tính </a:t>
            </a:r>
            <a:r>
              <a:rPr lang="en-US" sz="2000" dirty="0" err="1" smtClean="0"/>
              <a:t>khấu</a:t>
            </a:r>
            <a:r>
              <a:rPr lang="en-US" sz="2000" dirty="0" smtClean="0"/>
              <a:t> </a:t>
            </a:r>
            <a:r>
              <a:rPr lang="en-US" sz="2000" dirty="0" err="1" smtClean="0"/>
              <a:t>hao</a:t>
            </a:r>
            <a:r>
              <a:rPr lang="en-US" sz="2000" dirty="0" smtClean="0"/>
              <a:t> TSCĐ </a:t>
            </a:r>
            <a:r>
              <a:rPr lang="en-US" sz="2000" dirty="0" err="1" smtClean="0"/>
              <a:t>hình</a:t>
            </a:r>
            <a:r>
              <a:rPr lang="en-US" sz="2000" dirty="0" smtClean="0"/>
              <a:t> </a:t>
            </a:r>
            <a:r>
              <a:rPr lang="en-US" sz="2000" dirty="0" err="1" smtClean="0"/>
              <a:t>thành</a:t>
            </a:r>
            <a:r>
              <a:rPr lang="en-US" sz="2000" dirty="0" smtClean="0"/>
              <a:t> </a:t>
            </a:r>
            <a:r>
              <a:rPr lang="en-US" sz="2000" dirty="0" err="1" smtClean="0"/>
              <a:t>từ</a:t>
            </a:r>
            <a:r>
              <a:rPr lang="en-US" sz="2000" dirty="0" smtClean="0"/>
              <a:t> </a:t>
            </a:r>
            <a:r>
              <a:rPr lang="en-US" sz="2000" dirty="0" err="1" smtClean="0"/>
              <a:t>quỹ</a:t>
            </a:r>
            <a:r>
              <a:rPr lang="en-US" sz="2000" dirty="0" smtClean="0"/>
              <a:t> </a:t>
            </a:r>
            <a:r>
              <a:rPr lang="en-US" sz="2000" dirty="0" err="1" smtClean="0"/>
              <a:t>phát</a:t>
            </a:r>
            <a:r>
              <a:rPr lang="en-US" sz="2000" dirty="0" smtClean="0"/>
              <a:t> </a:t>
            </a:r>
            <a:r>
              <a:rPr lang="en-US" sz="2000" dirty="0" err="1" smtClean="0"/>
              <a:t>triển</a:t>
            </a:r>
            <a:r>
              <a:rPr lang="en-US" sz="2000" dirty="0" smtClean="0"/>
              <a:t> </a:t>
            </a:r>
            <a:r>
              <a:rPr lang="en-US" sz="2000" dirty="0" err="1" smtClean="0"/>
              <a:t>hoạt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 </a:t>
            </a:r>
            <a:r>
              <a:rPr lang="en-US" sz="2000" dirty="0" err="1" smtClean="0"/>
              <a:t>sự</a:t>
            </a:r>
            <a:r>
              <a:rPr lang="en-US" sz="2000" dirty="0" smtClean="0"/>
              <a:t> </a:t>
            </a:r>
            <a:r>
              <a:rPr lang="en-US" sz="2000" dirty="0" err="1" smtClean="0"/>
              <a:t>nghiệp</a:t>
            </a:r>
            <a:r>
              <a:rPr lang="en-US" sz="2000" dirty="0" smtClean="0"/>
              <a:t> (</a:t>
            </a:r>
            <a:r>
              <a:rPr lang="en-US" sz="2000" dirty="0" err="1" smtClean="0"/>
              <a:t>dùng</a:t>
            </a:r>
            <a:r>
              <a:rPr lang="en-US" sz="2000" dirty="0" smtClean="0"/>
              <a:t> </a:t>
            </a:r>
            <a:r>
              <a:rPr lang="en-US" sz="2000" dirty="0" err="1" smtClean="0"/>
              <a:t>cho</a:t>
            </a:r>
            <a:r>
              <a:rPr lang="en-US" sz="2000" dirty="0" smtClean="0"/>
              <a:t> SXKD)</a:t>
            </a:r>
          </a:p>
          <a:p>
            <a:pPr lvl="1" indent="-342900"/>
            <a:r>
              <a:rPr lang="en-US" sz="2000" dirty="0" smtClean="0"/>
              <a:t>	</a:t>
            </a:r>
            <a:r>
              <a:rPr lang="en-US" sz="2000" dirty="0" err="1" smtClean="0"/>
              <a:t>Nợ</a:t>
            </a:r>
            <a:r>
              <a:rPr lang="en-US" sz="2000" dirty="0" smtClean="0"/>
              <a:t> TK 154, 642/</a:t>
            </a:r>
            <a:r>
              <a:rPr lang="en-US" sz="2000" dirty="0" err="1" smtClean="0"/>
              <a:t>Có</a:t>
            </a:r>
            <a:r>
              <a:rPr lang="en-US" sz="2000" dirty="0" smtClean="0"/>
              <a:t> TK 214</a:t>
            </a:r>
          </a:p>
          <a:p>
            <a:pPr lvl="1" indent="-342900"/>
            <a:r>
              <a:rPr lang="en-US" sz="2000" dirty="0" smtClean="0"/>
              <a:t>	</a:t>
            </a:r>
            <a:r>
              <a:rPr lang="en-US" sz="2000" dirty="0" err="1" smtClean="0"/>
              <a:t>Ghi</a:t>
            </a:r>
            <a:r>
              <a:rPr lang="en-US" sz="2000" dirty="0" smtClean="0"/>
              <a:t> </a:t>
            </a:r>
            <a:r>
              <a:rPr lang="en-US" sz="2000" dirty="0" err="1" smtClean="0"/>
              <a:t>đồng</a:t>
            </a:r>
            <a:r>
              <a:rPr lang="en-US" sz="2000" dirty="0" smtClean="0"/>
              <a:t> </a:t>
            </a:r>
            <a:r>
              <a:rPr lang="en-US" sz="2000" dirty="0" err="1" smtClean="0"/>
              <a:t>thời</a:t>
            </a:r>
            <a:r>
              <a:rPr lang="en-US" sz="2000" dirty="0" smtClean="0"/>
              <a:t> </a:t>
            </a:r>
            <a:r>
              <a:rPr lang="en-US" sz="2000" dirty="0" err="1" smtClean="0"/>
              <a:t>Nợ</a:t>
            </a:r>
            <a:r>
              <a:rPr lang="en-US" sz="2000" dirty="0" smtClean="0"/>
              <a:t> TK 43142/</a:t>
            </a:r>
            <a:r>
              <a:rPr lang="en-US" sz="2000" dirty="0" err="1" smtClean="0"/>
              <a:t>Có</a:t>
            </a:r>
            <a:r>
              <a:rPr lang="en-US" sz="2000" dirty="0" smtClean="0"/>
              <a:t> TK 43141</a:t>
            </a:r>
          </a:p>
          <a:p>
            <a:pPr marL="800100" lvl="2" indent="0">
              <a:buNone/>
            </a:pPr>
            <a:endParaRPr lang="en-US" sz="2000" dirty="0"/>
          </a:p>
          <a:p>
            <a:pPr marL="914400" lvl="1" indent="-457200"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40104383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931" y="0"/>
            <a:ext cx="9063037" cy="1193800"/>
          </a:xfrm>
        </p:spPr>
        <p:txBody>
          <a:bodyPr/>
          <a:lstStyle/>
          <a:p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TĂNG, GIẢM TSCĐ HÌNH THÀNH TỪ</a:t>
            </a:r>
            <a:b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CÁC QUỸ – MỘT SỐ BÚT TOÁN THƯỜNG DÙNG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95425"/>
            <a:ext cx="8861425" cy="4654550"/>
          </a:xfrm>
        </p:spPr>
        <p:txBody>
          <a:bodyPr/>
          <a:lstStyle/>
          <a:p>
            <a:pPr marL="0" indent="0">
              <a:buNone/>
            </a:pPr>
            <a:r>
              <a:rPr lang="en-US" sz="2000" smtClean="0"/>
              <a:t>5</a:t>
            </a:r>
            <a:r>
              <a:rPr lang="en-US" sz="2000" dirty="0" smtClean="0"/>
              <a:t>. </a:t>
            </a:r>
            <a:r>
              <a:rPr lang="en-US" sz="2000" dirty="0" err="1" smtClean="0"/>
              <a:t>Giảm</a:t>
            </a:r>
            <a:r>
              <a:rPr lang="en-US" sz="2000" dirty="0" smtClean="0"/>
              <a:t> </a:t>
            </a:r>
            <a:r>
              <a:rPr lang="en-US" sz="2000" dirty="0"/>
              <a:t>TSCĐ do </a:t>
            </a:r>
            <a:r>
              <a:rPr lang="en-US" sz="2000" dirty="0" err="1"/>
              <a:t>thanh</a:t>
            </a:r>
            <a:r>
              <a:rPr lang="en-US" sz="2000" dirty="0"/>
              <a:t> </a:t>
            </a:r>
            <a:r>
              <a:rPr lang="en-US" sz="2000" dirty="0" err="1"/>
              <a:t>lý</a:t>
            </a:r>
            <a:r>
              <a:rPr lang="en-US" sz="2000" dirty="0"/>
              <a:t>, </a:t>
            </a:r>
            <a:r>
              <a:rPr lang="en-US" sz="2000" dirty="0" err="1"/>
              <a:t>nhượng</a:t>
            </a:r>
            <a:r>
              <a:rPr lang="en-US" sz="2000" dirty="0"/>
              <a:t> </a:t>
            </a:r>
            <a:r>
              <a:rPr lang="en-US" sz="2000" dirty="0" err="1"/>
              <a:t>bán</a:t>
            </a:r>
            <a:r>
              <a:rPr lang="en-US" sz="2000" dirty="0"/>
              <a:t>, </a:t>
            </a:r>
            <a:r>
              <a:rPr lang="en-US" sz="2000" dirty="0" err="1"/>
              <a:t>chuyển</a:t>
            </a:r>
            <a:r>
              <a:rPr lang="en-US" sz="2000" dirty="0"/>
              <a:t> </a:t>
            </a:r>
            <a:r>
              <a:rPr lang="en-US" sz="2000" dirty="0" err="1"/>
              <a:t>cho</a:t>
            </a:r>
            <a:r>
              <a:rPr lang="en-US" sz="2000" dirty="0"/>
              <a:t> </a:t>
            </a:r>
            <a:r>
              <a:rPr lang="en-US" sz="2000" dirty="0" err="1"/>
              <a:t>đơn</a:t>
            </a:r>
            <a:r>
              <a:rPr lang="en-US" sz="2000" dirty="0"/>
              <a:t> </a:t>
            </a:r>
            <a:r>
              <a:rPr lang="en-US" sz="2000" dirty="0" err="1"/>
              <a:t>vị</a:t>
            </a:r>
            <a:r>
              <a:rPr lang="en-US" sz="2000" dirty="0"/>
              <a:t> </a:t>
            </a:r>
            <a:r>
              <a:rPr lang="en-US" sz="2000" dirty="0" err="1"/>
              <a:t>khác</a:t>
            </a:r>
            <a:endParaRPr lang="en-US" sz="2000" dirty="0"/>
          </a:p>
          <a:p>
            <a:pPr lvl="1" indent="-342900"/>
            <a:r>
              <a:rPr lang="en-US" sz="2000" dirty="0" err="1"/>
              <a:t>Nợ</a:t>
            </a:r>
            <a:r>
              <a:rPr lang="en-US" sz="2000" dirty="0"/>
              <a:t> TK </a:t>
            </a:r>
            <a:r>
              <a:rPr lang="en-US" sz="2000" dirty="0" smtClean="0"/>
              <a:t>43122, 43142, </a:t>
            </a:r>
            <a:r>
              <a:rPr lang="en-US" sz="2000" dirty="0"/>
              <a:t>36631: </a:t>
            </a:r>
            <a:r>
              <a:rPr lang="en-US" sz="2000" dirty="0" err="1"/>
              <a:t>Giá</a:t>
            </a:r>
            <a:r>
              <a:rPr lang="en-US" sz="2000" dirty="0"/>
              <a:t> </a:t>
            </a:r>
            <a:r>
              <a:rPr lang="en-US" sz="2000" dirty="0" err="1"/>
              <a:t>trị</a:t>
            </a:r>
            <a:r>
              <a:rPr lang="en-US" sz="2000" dirty="0"/>
              <a:t> </a:t>
            </a:r>
            <a:r>
              <a:rPr lang="en-US" sz="2000" dirty="0" err="1"/>
              <a:t>còn</a:t>
            </a:r>
            <a:r>
              <a:rPr lang="en-US" sz="2000" dirty="0"/>
              <a:t> </a:t>
            </a:r>
            <a:r>
              <a:rPr lang="en-US" sz="2000" dirty="0" err="1"/>
              <a:t>lại</a:t>
            </a:r>
            <a:endParaRPr lang="en-US" sz="2000" dirty="0"/>
          </a:p>
          <a:p>
            <a:pPr lvl="1" indent="-342900"/>
            <a:r>
              <a:rPr lang="en-US" sz="2000" dirty="0" err="1"/>
              <a:t>Nợ</a:t>
            </a:r>
            <a:r>
              <a:rPr lang="en-US" sz="2000" dirty="0"/>
              <a:t> TK 214: </a:t>
            </a:r>
            <a:r>
              <a:rPr lang="en-US" sz="2000" dirty="0" err="1"/>
              <a:t>Hao</a:t>
            </a:r>
            <a:r>
              <a:rPr lang="en-US" sz="2000" dirty="0"/>
              <a:t> </a:t>
            </a:r>
            <a:r>
              <a:rPr lang="en-US" sz="2000" dirty="0" err="1"/>
              <a:t>mòn</a:t>
            </a:r>
            <a:r>
              <a:rPr lang="en-US" sz="2000" dirty="0"/>
              <a:t>, </a:t>
            </a:r>
            <a:r>
              <a:rPr lang="en-US" sz="2000" dirty="0" err="1"/>
              <a:t>khấu</a:t>
            </a:r>
            <a:r>
              <a:rPr lang="en-US" sz="2000" dirty="0"/>
              <a:t> </a:t>
            </a:r>
            <a:r>
              <a:rPr lang="en-US" sz="2000" dirty="0" err="1"/>
              <a:t>hao</a:t>
            </a:r>
            <a:r>
              <a:rPr lang="en-US" sz="2000" dirty="0"/>
              <a:t> </a:t>
            </a:r>
            <a:r>
              <a:rPr lang="en-US" sz="2000" dirty="0" err="1"/>
              <a:t>lũy</a:t>
            </a:r>
            <a:r>
              <a:rPr lang="en-US" sz="2000" dirty="0"/>
              <a:t> </a:t>
            </a:r>
            <a:r>
              <a:rPr lang="en-US" sz="2000" dirty="0" err="1"/>
              <a:t>kế</a:t>
            </a:r>
            <a:endParaRPr lang="en-US" sz="2000" dirty="0"/>
          </a:p>
          <a:p>
            <a:pPr lvl="1" indent="-342900"/>
            <a:r>
              <a:rPr lang="en-US" sz="2000" dirty="0" err="1"/>
              <a:t>Có</a:t>
            </a:r>
            <a:r>
              <a:rPr lang="en-US" sz="2000" dirty="0"/>
              <a:t> TK 211: </a:t>
            </a:r>
            <a:r>
              <a:rPr lang="en-US" sz="2000" dirty="0" err="1"/>
              <a:t>Nguyên</a:t>
            </a:r>
            <a:r>
              <a:rPr lang="en-US" sz="2000" dirty="0"/>
              <a:t> </a:t>
            </a:r>
            <a:r>
              <a:rPr lang="en-US" sz="2000" dirty="0" err="1"/>
              <a:t>giá</a:t>
            </a:r>
            <a:r>
              <a:rPr lang="en-US" sz="2000" dirty="0"/>
              <a:t> TSCĐ</a:t>
            </a:r>
          </a:p>
          <a:p>
            <a:pPr marL="0" indent="0">
              <a:buNone/>
            </a:pPr>
            <a:r>
              <a:rPr lang="en-US" sz="2000" smtClean="0"/>
              <a:t>6. Trường hợp phát hiện thiếu khi kiểm kê</a:t>
            </a:r>
          </a:p>
          <a:p>
            <a:pPr lvl="1" indent="-342900"/>
            <a:r>
              <a:rPr lang="en-US" sz="2000" smtClean="0"/>
              <a:t>Nợ </a:t>
            </a:r>
            <a:r>
              <a:rPr lang="en-US" sz="2000" dirty="0" err="1" smtClean="0"/>
              <a:t>TK 111, 112, 334 , 431, 138: Giá trị còn lại</a:t>
            </a:r>
          </a:p>
          <a:p>
            <a:pPr lvl="1" indent="-342900"/>
            <a:r>
              <a:rPr lang="en-US" sz="2000" smtClean="0"/>
              <a:t>Nợ </a:t>
            </a:r>
            <a:r>
              <a:rPr lang="en-US" sz="2000" dirty="0" err="1" smtClean="0"/>
              <a:t>TK 214: Hao mòn, khấu hao lũy kế</a:t>
            </a:r>
          </a:p>
          <a:p>
            <a:pPr lvl="1" indent="-342900"/>
            <a:r>
              <a:rPr lang="en-US" sz="2000" err="1" smtClean="0"/>
              <a:t> </a:t>
            </a:r>
            <a:r>
              <a:rPr lang="en-US" sz="2000" smtClean="0"/>
              <a:t>Có </a:t>
            </a:r>
            <a:r>
              <a:rPr lang="en-US" sz="2000" dirty="0" err="1" smtClean="0"/>
              <a:t>TK 211: Nguyên </a:t>
            </a:r>
            <a:r>
              <a:rPr lang="en-US" sz="2000" err="1" smtClean="0"/>
              <a:t>giá </a:t>
            </a:r>
            <a:r>
              <a:rPr lang="en-US" sz="2000" smtClean="0"/>
              <a:t>TSCĐ</a:t>
            </a:r>
          </a:p>
          <a:p>
            <a:pPr lvl="1" indent="-342900"/>
            <a:r>
              <a:rPr lang="en-US" sz="2000" smtClean="0"/>
              <a:t>Ghi đồng thời Nợ TK 43122, Có TK 43142/Có TK 43121, 43141</a:t>
            </a:r>
          </a:p>
          <a:p>
            <a:pPr marL="0" indent="0">
              <a:buNone/>
            </a:pPr>
            <a:r>
              <a:rPr lang="en-US" sz="2000" smtClean="0"/>
              <a:t>7. Trường hợp giảm do chuyển thành CCDC</a:t>
            </a:r>
          </a:p>
          <a:p>
            <a:pPr lvl="1" indent="-342900"/>
            <a:r>
              <a:rPr lang="en-US" sz="2000" smtClean="0"/>
              <a:t>	Nợ TK 431: Giá trị còn lại</a:t>
            </a:r>
          </a:p>
          <a:p>
            <a:pPr lvl="1" indent="-342900"/>
            <a:r>
              <a:rPr lang="en-US" sz="2000" smtClean="0"/>
              <a:t>	Nợ TK 214: Hao mòn, khấu hao lũy kế</a:t>
            </a:r>
          </a:p>
          <a:p>
            <a:pPr lvl="1" indent="-342900"/>
            <a:r>
              <a:rPr lang="en-US" sz="2000" smtClean="0"/>
              <a:t>	Có TK 211: Nguyên giá TSCĐ giảm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9179003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332" y="301625"/>
            <a:ext cx="9677400" cy="584200"/>
          </a:xfrm>
        </p:spPr>
        <p:txBody>
          <a:bodyPr/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TĂNG, GIẢM TSCĐ HÌNH THÀNH TỪ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NGUỒN VỐN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KINH DOANH – MỘT SỐ BÚT TOÁN THƯỜNG DÙNG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038225"/>
            <a:ext cx="9259093" cy="61722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mtClean="0"/>
              <a:t>Mua </a:t>
            </a:r>
            <a:r>
              <a:rPr lang="en-US" dirty="0" smtClean="0"/>
              <a:t>TSCĐ </a:t>
            </a:r>
            <a:r>
              <a:rPr lang="en-US" dirty="0" err="1" smtClean="0"/>
              <a:t>bằng</a:t>
            </a:r>
            <a:r>
              <a:rPr lang="en-US" dirty="0" smtClean="0"/>
              <a:t> </a:t>
            </a:r>
            <a:r>
              <a:rPr lang="en-US" dirty="0" err="1" smtClean="0"/>
              <a:t>tiền</a:t>
            </a:r>
            <a:r>
              <a:rPr lang="en-US" dirty="0" smtClean="0"/>
              <a:t> </a:t>
            </a:r>
            <a:r>
              <a:rPr lang="en-US" dirty="0" err="1" smtClean="0"/>
              <a:t>mặt</a:t>
            </a:r>
            <a:r>
              <a:rPr lang="en-US" dirty="0" smtClean="0"/>
              <a:t>, </a:t>
            </a:r>
            <a:r>
              <a:rPr lang="en-US" dirty="0" err="1" smtClean="0"/>
              <a:t>tiền</a:t>
            </a:r>
            <a:r>
              <a:rPr lang="en-US" dirty="0" smtClean="0"/>
              <a:t> </a:t>
            </a:r>
            <a:r>
              <a:rPr lang="en-US" dirty="0" err="1" smtClean="0"/>
              <a:t>gửi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chưa</a:t>
            </a:r>
            <a:r>
              <a:rPr lang="en-US" dirty="0" smtClean="0"/>
              <a:t> </a:t>
            </a:r>
            <a:r>
              <a:rPr lang="en-US" dirty="0" err="1" smtClean="0"/>
              <a:t>thanh</a:t>
            </a:r>
            <a:r>
              <a:rPr lang="en-US" dirty="0" smtClean="0"/>
              <a:t> </a:t>
            </a:r>
            <a:r>
              <a:rPr lang="en-US" dirty="0" err="1" smtClean="0"/>
              <a:t>toán</a:t>
            </a:r>
            <a:endParaRPr lang="en-US" dirty="0" smtClean="0"/>
          </a:p>
          <a:p>
            <a:pPr marL="857250" lvl="1" indent="-457200"/>
            <a:r>
              <a:rPr lang="en-US" dirty="0" err="1" smtClean="0"/>
              <a:t>Nợ</a:t>
            </a:r>
            <a:r>
              <a:rPr lang="en-US" dirty="0" smtClean="0"/>
              <a:t> TK 211: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mua</a:t>
            </a:r>
            <a:r>
              <a:rPr lang="en-US" dirty="0" smtClean="0"/>
              <a:t> </a:t>
            </a:r>
            <a:r>
              <a:rPr lang="en-US" dirty="0" err="1" smtClean="0"/>
              <a:t>chưa</a:t>
            </a:r>
            <a:r>
              <a:rPr lang="en-US" dirty="0" smtClean="0"/>
              <a:t> </a:t>
            </a:r>
            <a:r>
              <a:rPr lang="en-US" dirty="0" err="1" smtClean="0"/>
              <a:t>thuế</a:t>
            </a:r>
            <a:endParaRPr lang="en-US" dirty="0" smtClean="0"/>
          </a:p>
          <a:p>
            <a:pPr marL="857250" lvl="1" indent="-457200"/>
            <a:r>
              <a:rPr lang="en-US" dirty="0" err="1" smtClean="0"/>
              <a:t>Nợ</a:t>
            </a:r>
            <a:r>
              <a:rPr lang="en-US" dirty="0" smtClean="0"/>
              <a:t> TK 133: </a:t>
            </a:r>
            <a:r>
              <a:rPr lang="en-US" dirty="0" err="1" smtClean="0"/>
              <a:t>Thuế</a:t>
            </a:r>
            <a:r>
              <a:rPr lang="en-US" dirty="0" smtClean="0"/>
              <a:t> GTGT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endParaRPr lang="en-US" dirty="0" smtClean="0"/>
          </a:p>
          <a:p>
            <a:pPr marL="857250" lvl="1" indent="-457200"/>
            <a:r>
              <a:rPr lang="en-US" dirty="0" err="1" smtClean="0"/>
              <a:t>Có</a:t>
            </a:r>
            <a:r>
              <a:rPr lang="en-US" dirty="0" smtClean="0"/>
              <a:t> TK 111, 112, 331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Mua</a:t>
            </a:r>
            <a:r>
              <a:rPr lang="en-US" dirty="0" smtClean="0"/>
              <a:t> TSCĐ qua </a:t>
            </a:r>
            <a:r>
              <a:rPr lang="en-US" dirty="0" err="1" smtClean="0"/>
              <a:t>lắp</a:t>
            </a:r>
            <a:r>
              <a:rPr lang="en-US" dirty="0" smtClean="0"/>
              <a:t> </a:t>
            </a:r>
            <a:r>
              <a:rPr lang="en-US" dirty="0" err="1" smtClean="0"/>
              <a:t>đặt</a:t>
            </a:r>
            <a:r>
              <a:rPr lang="en-US" dirty="0" smtClean="0"/>
              <a:t>, </a:t>
            </a:r>
            <a:r>
              <a:rPr lang="en-US" dirty="0" err="1" smtClean="0"/>
              <a:t>chạy</a:t>
            </a:r>
            <a:r>
              <a:rPr lang="en-US" dirty="0" smtClean="0"/>
              <a:t> </a:t>
            </a:r>
            <a:r>
              <a:rPr lang="en-US" dirty="0" err="1" smtClean="0"/>
              <a:t>thử</a:t>
            </a:r>
            <a:endParaRPr lang="en-US" dirty="0" smtClean="0"/>
          </a:p>
          <a:p>
            <a:pPr marL="857250" lvl="1" indent="-457200">
              <a:buNone/>
            </a:pPr>
            <a:r>
              <a:rPr lang="en-US" smtClean="0"/>
              <a:t>a) Khi </a:t>
            </a:r>
            <a:r>
              <a:rPr lang="en-US" dirty="0" err="1" smtClean="0"/>
              <a:t>mua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lắp</a:t>
            </a:r>
            <a:r>
              <a:rPr lang="en-US" dirty="0" smtClean="0"/>
              <a:t> </a:t>
            </a:r>
            <a:r>
              <a:rPr lang="en-US" dirty="0" err="1" smtClean="0"/>
              <a:t>đặt</a:t>
            </a:r>
            <a:endParaRPr lang="en-US" dirty="0" smtClean="0"/>
          </a:p>
          <a:p>
            <a:pPr marL="857250" lvl="1" indent="-457200"/>
            <a:r>
              <a:rPr lang="en-US" dirty="0" err="1" smtClean="0"/>
              <a:t>Nợ</a:t>
            </a:r>
            <a:r>
              <a:rPr lang="en-US" dirty="0" smtClean="0"/>
              <a:t> TK 241: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mua</a:t>
            </a:r>
            <a:r>
              <a:rPr lang="en-US" dirty="0" smtClean="0"/>
              <a:t> </a:t>
            </a:r>
            <a:r>
              <a:rPr lang="en-US" dirty="0" err="1" smtClean="0"/>
              <a:t>chưa</a:t>
            </a:r>
            <a:r>
              <a:rPr lang="en-US" dirty="0" smtClean="0"/>
              <a:t> </a:t>
            </a:r>
            <a:r>
              <a:rPr lang="en-US" dirty="0" err="1" smtClean="0"/>
              <a:t>thuế</a:t>
            </a:r>
            <a:endParaRPr lang="en-US" dirty="0" smtClean="0"/>
          </a:p>
          <a:p>
            <a:pPr marL="857250" lvl="1" indent="-457200"/>
            <a:r>
              <a:rPr lang="en-US" dirty="0" err="1" smtClean="0"/>
              <a:t>Nợ</a:t>
            </a:r>
            <a:r>
              <a:rPr lang="en-US" dirty="0" smtClean="0"/>
              <a:t> TK 133: </a:t>
            </a:r>
            <a:r>
              <a:rPr lang="en-US" dirty="0" err="1" smtClean="0"/>
              <a:t>Thuế</a:t>
            </a:r>
            <a:r>
              <a:rPr lang="en-US" dirty="0" smtClean="0"/>
              <a:t> GTGT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endParaRPr lang="en-US" dirty="0" smtClean="0"/>
          </a:p>
          <a:p>
            <a:pPr marL="857250" lvl="1" indent="-457200"/>
            <a:r>
              <a:rPr lang="en-US" dirty="0" err="1" smtClean="0"/>
              <a:t>Có</a:t>
            </a:r>
            <a:r>
              <a:rPr lang="en-US" dirty="0" smtClean="0"/>
              <a:t> TK 111, 112, 331: </a:t>
            </a:r>
            <a:r>
              <a:rPr lang="en-US" dirty="0" err="1" smtClean="0"/>
              <a:t>Tổng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thanh</a:t>
            </a:r>
            <a:r>
              <a:rPr lang="en-US" dirty="0" smtClean="0"/>
              <a:t> </a:t>
            </a:r>
            <a:r>
              <a:rPr lang="en-US" dirty="0" err="1" smtClean="0"/>
              <a:t>toán</a:t>
            </a:r>
            <a:endParaRPr lang="en-US" dirty="0" smtClean="0"/>
          </a:p>
          <a:p>
            <a:pPr marL="857250" lvl="1" indent="-457200">
              <a:buNone/>
            </a:pPr>
            <a:r>
              <a:rPr lang="en-US" smtClean="0"/>
              <a:t>b) Khi </a:t>
            </a:r>
            <a:r>
              <a:rPr lang="en-US" dirty="0" err="1" smtClean="0"/>
              <a:t>bàn</a:t>
            </a:r>
            <a:r>
              <a:rPr lang="en-US" dirty="0" smtClean="0"/>
              <a:t> </a:t>
            </a:r>
            <a:r>
              <a:rPr lang="en-US" dirty="0" err="1" smtClean="0"/>
              <a:t>giao</a:t>
            </a:r>
            <a:r>
              <a:rPr lang="en-US" dirty="0" smtClean="0"/>
              <a:t> </a:t>
            </a:r>
            <a:r>
              <a:rPr lang="en-US" dirty="0" err="1" smtClean="0"/>
              <a:t>đưa</a:t>
            </a:r>
            <a:r>
              <a:rPr lang="en-US" dirty="0" smtClean="0"/>
              <a:t> </a:t>
            </a:r>
            <a:r>
              <a:rPr lang="en-US" dirty="0" err="1" smtClean="0"/>
              <a:t>vào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</a:p>
          <a:p>
            <a:pPr marL="857250" lvl="1" indent="-457200"/>
            <a:r>
              <a:rPr lang="en-US" dirty="0" err="1" smtClean="0"/>
              <a:t>Nợ</a:t>
            </a:r>
            <a:r>
              <a:rPr lang="en-US" dirty="0" smtClean="0"/>
              <a:t> TK 211/</a:t>
            </a:r>
            <a:r>
              <a:rPr lang="en-US" dirty="0" err="1" smtClean="0"/>
              <a:t>Có</a:t>
            </a:r>
            <a:r>
              <a:rPr lang="en-US" dirty="0" smtClean="0"/>
              <a:t> TK 241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644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332" y="200025"/>
            <a:ext cx="9601200" cy="965200"/>
          </a:xfrm>
        </p:spPr>
        <p:txBody>
          <a:bodyPr/>
          <a:lstStyle/>
          <a:p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TĂNG, GIẢM TSCĐ HÌNH THÀNH TỪ</a:t>
            </a:r>
            <a:b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NGUỒN VỐN KINH DOANH – MỘT SỐ BÚT TOÁN THƯỜNG DÙNG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731" y="1266825"/>
            <a:ext cx="9176543" cy="5943600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sz="2000" dirty="0" err="1" smtClean="0"/>
              <a:t>Giảm</a:t>
            </a:r>
            <a:r>
              <a:rPr lang="en-US" sz="2000" dirty="0" smtClean="0"/>
              <a:t> do </a:t>
            </a:r>
            <a:r>
              <a:rPr lang="en-US" sz="2000" dirty="0" err="1" smtClean="0"/>
              <a:t>thanh</a:t>
            </a:r>
            <a:r>
              <a:rPr lang="en-US" sz="2000" dirty="0" smtClean="0"/>
              <a:t> </a:t>
            </a:r>
            <a:r>
              <a:rPr lang="en-US" sz="2000" dirty="0" err="1" smtClean="0"/>
              <a:t>lý</a:t>
            </a:r>
            <a:r>
              <a:rPr lang="en-US" sz="2000" dirty="0" smtClean="0"/>
              <a:t>, </a:t>
            </a:r>
            <a:r>
              <a:rPr lang="en-US" sz="2000" dirty="0" err="1" smtClean="0"/>
              <a:t>nhượng</a:t>
            </a:r>
            <a:r>
              <a:rPr lang="en-US" sz="2000" dirty="0" smtClean="0"/>
              <a:t> </a:t>
            </a:r>
            <a:r>
              <a:rPr lang="en-US" sz="2000" dirty="0" err="1" smtClean="0"/>
              <a:t>bán</a:t>
            </a:r>
            <a:endParaRPr lang="en-US" sz="2000" dirty="0" smtClean="0"/>
          </a:p>
          <a:p>
            <a:pPr lvl="1" indent="-342900"/>
            <a:r>
              <a:rPr lang="en-US" sz="2000" dirty="0" err="1" smtClean="0"/>
              <a:t>Nợ</a:t>
            </a:r>
            <a:r>
              <a:rPr lang="en-US" sz="2000" dirty="0" smtClean="0"/>
              <a:t> TK 811: </a:t>
            </a:r>
            <a:r>
              <a:rPr lang="en-US" sz="2000" dirty="0" err="1" smtClean="0"/>
              <a:t>Giá</a:t>
            </a:r>
            <a:r>
              <a:rPr lang="en-US" sz="2000" dirty="0" smtClean="0"/>
              <a:t> </a:t>
            </a:r>
            <a:r>
              <a:rPr lang="en-US" sz="2000" dirty="0" err="1" smtClean="0"/>
              <a:t>trị</a:t>
            </a:r>
            <a:r>
              <a:rPr lang="en-US" sz="2000" dirty="0" smtClean="0"/>
              <a:t> </a:t>
            </a:r>
            <a:r>
              <a:rPr lang="en-US" sz="2000" dirty="0" err="1" smtClean="0"/>
              <a:t>còn</a:t>
            </a:r>
            <a:r>
              <a:rPr lang="en-US" sz="2000" dirty="0" smtClean="0"/>
              <a:t> </a:t>
            </a:r>
            <a:r>
              <a:rPr lang="en-US" sz="2000" dirty="0" err="1" smtClean="0"/>
              <a:t>lại</a:t>
            </a:r>
            <a:r>
              <a:rPr lang="en-US" sz="2000" dirty="0" smtClean="0"/>
              <a:t> </a:t>
            </a:r>
            <a:r>
              <a:rPr lang="en-US" sz="2000" dirty="0" err="1" smtClean="0"/>
              <a:t>tài</a:t>
            </a:r>
            <a:r>
              <a:rPr lang="en-US" sz="2000" dirty="0" smtClean="0"/>
              <a:t> </a:t>
            </a:r>
            <a:r>
              <a:rPr lang="en-US" sz="2000" dirty="0" err="1" smtClean="0"/>
              <a:t>sản</a:t>
            </a:r>
            <a:endParaRPr lang="en-US" sz="2000" dirty="0" smtClean="0"/>
          </a:p>
          <a:p>
            <a:pPr lvl="1" indent="-342900"/>
            <a:r>
              <a:rPr lang="en-US" sz="2000" dirty="0" err="1" smtClean="0"/>
              <a:t>Nợ</a:t>
            </a:r>
            <a:r>
              <a:rPr lang="en-US" sz="2000" dirty="0" smtClean="0"/>
              <a:t> TK 214: </a:t>
            </a:r>
            <a:r>
              <a:rPr lang="en-US" sz="2000" dirty="0" err="1" smtClean="0"/>
              <a:t>Hao</a:t>
            </a:r>
            <a:r>
              <a:rPr lang="en-US" sz="2000" dirty="0" smtClean="0"/>
              <a:t> </a:t>
            </a:r>
            <a:r>
              <a:rPr lang="en-US" sz="2000" dirty="0" err="1" smtClean="0"/>
              <a:t>mòn</a:t>
            </a:r>
            <a:r>
              <a:rPr lang="en-US" sz="2000" dirty="0" smtClean="0"/>
              <a:t>, </a:t>
            </a:r>
            <a:r>
              <a:rPr lang="en-US" sz="2000" dirty="0" err="1" smtClean="0"/>
              <a:t>khấu</a:t>
            </a:r>
            <a:r>
              <a:rPr lang="en-US" sz="2000" dirty="0" smtClean="0"/>
              <a:t> </a:t>
            </a:r>
            <a:r>
              <a:rPr lang="en-US" sz="2000" dirty="0" err="1" smtClean="0"/>
              <a:t>hao</a:t>
            </a:r>
            <a:r>
              <a:rPr lang="en-US" sz="2000" dirty="0" smtClean="0"/>
              <a:t> </a:t>
            </a:r>
            <a:r>
              <a:rPr lang="en-US" sz="2000" dirty="0" err="1" smtClean="0"/>
              <a:t>lũy</a:t>
            </a:r>
            <a:r>
              <a:rPr lang="en-US" sz="2000" dirty="0" smtClean="0"/>
              <a:t> </a:t>
            </a:r>
            <a:r>
              <a:rPr lang="en-US" sz="2000" dirty="0" err="1" smtClean="0"/>
              <a:t>kế</a:t>
            </a:r>
            <a:r>
              <a:rPr lang="en-US" sz="2000" dirty="0" smtClean="0"/>
              <a:t> </a:t>
            </a:r>
            <a:r>
              <a:rPr lang="en-US" sz="2000" dirty="0" err="1" smtClean="0"/>
              <a:t>của</a:t>
            </a:r>
            <a:r>
              <a:rPr lang="en-US" sz="2000" dirty="0" smtClean="0"/>
              <a:t> </a:t>
            </a:r>
            <a:r>
              <a:rPr lang="en-US" sz="2000" dirty="0" err="1" smtClean="0"/>
              <a:t>tài</a:t>
            </a:r>
            <a:r>
              <a:rPr lang="en-US" sz="2000" dirty="0" smtClean="0"/>
              <a:t> </a:t>
            </a:r>
            <a:r>
              <a:rPr lang="en-US" sz="2000" dirty="0" err="1" smtClean="0"/>
              <a:t>sản</a:t>
            </a:r>
            <a:endParaRPr lang="en-US" sz="2000" dirty="0" smtClean="0"/>
          </a:p>
          <a:p>
            <a:pPr lvl="1" indent="-342900"/>
            <a:r>
              <a:rPr lang="en-US" sz="2000" dirty="0" err="1" smtClean="0"/>
              <a:t>Có</a:t>
            </a:r>
            <a:r>
              <a:rPr lang="en-US" sz="2000" dirty="0" smtClean="0"/>
              <a:t> TK 211: </a:t>
            </a:r>
            <a:r>
              <a:rPr lang="en-US" sz="2000" dirty="0" err="1" smtClean="0"/>
              <a:t>Nguyên</a:t>
            </a:r>
            <a:r>
              <a:rPr lang="en-US" sz="2000" dirty="0" smtClean="0"/>
              <a:t> </a:t>
            </a:r>
            <a:r>
              <a:rPr lang="en-US" sz="2000" dirty="0" err="1" smtClean="0"/>
              <a:t>giá</a:t>
            </a:r>
            <a:r>
              <a:rPr lang="en-US" sz="2000" dirty="0" smtClean="0"/>
              <a:t> </a:t>
            </a:r>
            <a:r>
              <a:rPr lang="en-US" sz="2000" dirty="0" err="1" smtClean="0"/>
              <a:t>của</a:t>
            </a:r>
            <a:r>
              <a:rPr lang="en-US" sz="2000" dirty="0" smtClean="0"/>
              <a:t> </a:t>
            </a:r>
            <a:r>
              <a:rPr lang="en-US" sz="2000" dirty="0" err="1" smtClean="0"/>
              <a:t>tài</a:t>
            </a:r>
            <a:r>
              <a:rPr lang="en-US" sz="2000" dirty="0" smtClean="0"/>
              <a:t> </a:t>
            </a:r>
            <a:r>
              <a:rPr lang="en-US" sz="2000" dirty="0" err="1" smtClean="0"/>
              <a:t>sản</a:t>
            </a:r>
            <a:r>
              <a:rPr lang="en-US" sz="2000" dirty="0" smtClean="0"/>
              <a:t> </a:t>
            </a:r>
            <a:r>
              <a:rPr lang="en-US" sz="2000" dirty="0" err="1" smtClean="0"/>
              <a:t>giảm</a:t>
            </a:r>
            <a:endParaRPr lang="en-US" sz="2000" dirty="0" smtClean="0"/>
          </a:p>
          <a:p>
            <a:pPr marL="457200" indent="-457200">
              <a:buFont typeface="+mj-lt"/>
              <a:buAutoNum type="arabicPeriod" startAt="3"/>
            </a:pPr>
            <a:r>
              <a:rPr lang="en-US" sz="2000" dirty="0" err="1" smtClean="0"/>
              <a:t>Chuyển</a:t>
            </a:r>
            <a:r>
              <a:rPr lang="en-US" sz="2000" dirty="0" smtClean="0"/>
              <a:t> TSCĐ </a:t>
            </a:r>
            <a:r>
              <a:rPr lang="en-US" sz="2000" dirty="0" err="1" smtClean="0"/>
              <a:t>thành</a:t>
            </a:r>
            <a:r>
              <a:rPr lang="en-US" sz="2000" dirty="0" smtClean="0"/>
              <a:t> CCDC</a:t>
            </a:r>
          </a:p>
          <a:p>
            <a:pPr lvl="1" indent="-342900"/>
            <a:r>
              <a:rPr lang="en-US" sz="2000" dirty="0" err="1" smtClean="0"/>
              <a:t>Nợ</a:t>
            </a:r>
            <a:r>
              <a:rPr lang="en-US" sz="2000" dirty="0" smtClean="0"/>
              <a:t> TK 154, 642: </a:t>
            </a:r>
            <a:r>
              <a:rPr lang="en-US" sz="2000" dirty="0" err="1" smtClean="0"/>
              <a:t>Giá</a:t>
            </a:r>
            <a:r>
              <a:rPr lang="en-US" sz="2000" dirty="0" smtClean="0"/>
              <a:t> </a:t>
            </a:r>
            <a:r>
              <a:rPr lang="en-US" sz="2000" dirty="0" err="1" smtClean="0"/>
              <a:t>trị</a:t>
            </a:r>
            <a:r>
              <a:rPr lang="en-US" sz="2000" dirty="0" smtClean="0"/>
              <a:t> </a:t>
            </a:r>
            <a:r>
              <a:rPr lang="en-US" sz="2000" dirty="0" err="1" smtClean="0"/>
              <a:t>còn</a:t>
            </a:r>
            <a:r>
              <a:rPr lang="en-US" sz="2000" dirty="0" smtClean="0"/>
              <a:t> </a:t>
            </a:r>
            <a:r>
              <a:rPr lang="en-US" sz="2000" dirty="0" err="1" smtClean="0"/>
              <a:t>lại</a:t>
            </a:r>
            <a:r>
              <a:rPr lang="en-US" sz="2000" dirty="0" smtClean="0"/>
              <a:t> </a:t>
            </a:r>
            <a:r>
              <a:rPr lang="en-US" sz="2000" dirty="0" err="1" smtClean="0"/>
              <a:t>nhỏ</a:t>
            </a:r>
            <a:endParaRPr lang="en-US" sz="2000" dirty="0" smtClean="0"/>
          </a:p>
          <a:p>
            <a:pPr lvl="1" indent="-342900"/>
            <a:r>
              <a:rPr lang="en-US" sz="2000" dirty="0" err="1" smtClean="0"/>
              <a:t>Nợ</a:t>
            </a:r>
            <a:r>
              <a:rPr lang="en-US" sz="2000" dirty="0" smtClean="0"/>
              <a:t> TK 242: </a:t>
            </a:r>
            <a:r>
              <a:rPr lang="en-US" sz="2000" dirty="0" err="1" smtClean="0"/>
              <a:t>Giá</a:t>
            </a:r>
            <a:r>
              <a:rPr lang="en-US" sz="2000" dirty="0" smtClean="0"/>
              <a:t> </a:t>
            </a:r>
            <a:r>
              <a:rPr lang="en-US" sz="2000" dirty="0" err="1" smtClean="0"/>
              <a:t>trị</a:t>
            </a:r>
            <a:r>
              <a:rPr lang="en-US" sz="2000" dirty="0" smtClean="0"/>
              <a:t> </a:t>
            </a:r>
            <a:r>
              <a:rPr lang="en-US" sz="2000" dirty="0" err="1" smtClean="0"/>
              <a:t>còn</a:t>
            </a:r>
            <a:r>
              <a:rPr lang="en-US" sz="2000" dirty="0" smtClean="0"/>
              <a:t> </a:t>
            </a:r>
            <a:r>
              <a:rPr lang="en-US" sz="2000" dirty="0" err="1" smtClean="0"/>
              <a:t>lại</a:t>
            </a:r>
            <a:r>
              <a:rPr lang="en-US" sz="2000" dirty="0" smtClean="0"/>
              <a:t> </a:t>
            </a:r>
            <a:r>
              <a:rPr lang="en-US" sz="2000" dirty="0" err="1" smtClean="0"/>
              <a:t>lớn</a:t>
            </a:r>
            <a:endParaRPr lang="en-US" sz="2000" dirty="0" smtClean="0"/>
          </a:p>
          <a:p>
            <a:pPr lvl="1" indent="-342900"/>
            <a:r>
              <a:rPr lang="en-US" sz="2000" dirty="0" err="1" smtClean="0"/>
              <a:t>Nợ</a:t>
            </a:r>
            <a:r>
              <a:rPr lang="en-US" sz="2000" dirty="0" smtClean="0"/>
              <a:t> TK 214: </a:t>
            </a:r>
            <a:r>
              <a:rPr lang="en-US" sz="2000" dirty="0" err="1" smtClean="0"/>
              <a:t>Hao</a:t>
            </a:r>
            <a:r>
              <a:rPr lang="en-US" sz="2000" dirty="0" smtClean="0"/>
              <a:t> </a:t>
            </a:r>
            <a:r>
              <a:rPr lang="en-US" sz="2000" dirty="0" err="1" smtClean="0"/>
              <a:t>mòn</a:t>
            </a:r>
            <a:r>
              <a:rPr lang="en-US" sz="2000" dirty="0" smtClean="0"/>
              <a:t>, </a:t>
            </a:r>
            <a:r>
              <a:rPr lang="en-US" sz="2000" dirty="0" err="1" smtClean="0"/>
              <a:t>khấu</a:t>
            </a:r>
            <a:r>
              <a:rPr lang="en-US" sz="2000" dirty="0" smtClean="0"/>
              <a:t> </a:t>
            </a:r>
            <a:r>
              <a:rPr lang="en-US" sz="2000" dirty="0" err="1" smtClean="0"/>
              <a:t>hao</a:t>
            </a:r>
            <a:r>
              <a:rPr lang="en-US" sz="2000" dirty="0" smtClean="0"/>
              <a:t> </a:t>
            </a:r>
            <a:r>
              <a:rPr lang="en-US" sz="2000" dirty="0" err="1" smtClean="0"/>
              <a:t>lũy</a:t>
            </a:r>
            <a:r>
              <a:rPr lang="en-US" sz="2000" dirty="0" smtClean="0"/>
              <a:t> </a:t>
            </a:r>
            <a:r>
              <a:rPr lang="en-US" sz="2000" dirty="0" err="1" smtClean="0"/>
              <a:t>kế</a:t>
            </a:r>
            <a:r>
              <a:rPr lang="en-US" sz="2000" dirty="0" smtClean="0"/>
              <a:t> </a:t>
            </a:r>
            <a:r>
              <a:rPr lang="en-US" sz="2000" dirty="0" err="1" smtClean="0"/>
              <a:t>của</a:t>
            </a:r>
            <a:r>
              <a:rPr lang="en-US" sz="2000" dirty="0" smtClean="0"/>
              <a:t> </a:t>
            </a:r>
            <a:r>
              <a:rPr lang="en-US" sz="2000" dirty="0" err="1" smtClean="0"/>
              <a:t>tài</a:t>
            </a:r>
            <a:r>
              <a:rPr lang="en-US" sz="2000" dirty="0" smtClean="0"/>
              <a:t> </a:t>
            </a:r>
            <a:r>
              <a:rPr lang="en-US" sz="2000" dirty="0" err="1" smtClean="0"/>
              <a:t>sản</a:t>
            </a:r>
            <a:endParaRPr lang="en-US" sz="2000" dirty="0" smtClean="0"/>
          </a:p>
          <a:p>
            <a:pPr lvl="1" indent="-342900"/>
            <a:r>
              <a:rPr lang="en-US" sz="2000" dirty="0" err="1" smtClean="0"/>
              <a:t>Có</a:t>
            </a:r>
            <a:r>
              <a:rPr lang="en-US" sz="2000" dirty="0" smtClean="0"/>
              <a:t> TK 211: </a:t>
            </a:r>
            <a:r>
              <a:rPr lang="en-US" sz="2000" dirty="0" err="1" smtClean="0"/>
              <a:t>Nguyên</a:t>
            </a:r>
            <a:r>
              <a:rPr lang="en-US" sz="2000" dirty="0" smtClean="0"/>
              <a:t> </a:t>
            </a:r>
            <a:r>
              <a:rPr lang="en-US" sz="2000" dirty="0" err="1" smtClean="0"/>
              <a:t>giá</a:t>
            </a:r>
            <a:r>
              <a:rPr lang="en-US" sz="2000" dirty="0" smtClean="0"/>
              <a:t> </a:t>
            </a:r>
            <a:r>
              <a:rPr lang="en-US" sz="2000" dirty="0" err="1" smtClean="0"/>
              <a:t>của</a:t>
            </a:r>
            <a:r>
              <a:rPr lang="en-US" sz="2000" dirty="0" smtClean="0"/>
              <a:t> </a:t>
            </a:r>
            <a:r>
              <a:rPr lang="en-US" sz="2000" dirty="0" err="1" smtClean="0"/>
              <a:t>tài</a:t>
            </a:r>
            <a:r>
              <a:rPr lang="en-US" sz="2000" dirty="0" smtClean="0"/>
              <a:t> </a:t>
            </a:r>
            <a:r>
              <a:rPr lang="en-US" sz="2000" dirty="0" err="1" smtClean="0"/>
              <a:t>sản</a:t>
            </a:r>
            <a:r>
              <a:rPr lang="en-US" sz="2000" dirty="0" smtClean="0"/>
              <a:t> </a:t>
            </a:r>
            <a:r>
              <a:rPr lang="en-US" sz="2000" dirty="0" err="1" smtClean="0"/>
              <a:t>giảm</a:t>
            </a:r>
            <a:endParaRPr lang="en-US" sz="2000" dirty="0" smtClean="0"/>
          </a:p>
          <a:p>
            <a:pPr marL="457200" indent="-457200">
              <a:buFont typeface="+mj-lt"/>
              <a:buAutoNum type="arabicPeriod" startAt="3"/>
            </a:pPr>
            <a:r>
              <a:rPr lang="en-US" sz="2000" dirty="0" err="1" smtClean="0"/>
              <a:t>Phát</a:t>
            </a: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</a:t>
            </a:r>
            <a:r>
              <a:rPr lang="en-US" sz="2000" dirty="0" err="1" smtClean="0"/>
              <a:t>thiếu</a:t>
            </a:r>
            <a:r>
              <a:rPr lang="en-US" sz="2000" dirty="0" smtClean="0"/>
              <a:t> </a:t>
            </a:r>
            <a:r>
              <a:rPr lang="en-US" sz="2000" dirty="0" err="1" smtClean="0"/>
              <a:t>khi</a:t>
            </a:r>
            <a:r>
              <a:rPr lang="en-US" sz="2000" dirty="0" smtClean="0"/>
              <a:t> </a:t>
            </a:r>
            <a:r>
              <a:rPr lang="en-US" sz="2000" dirty="0" err="1" smtClean="0"/>
              <a:t>kiểm</a:t>
            </a:r>
            <a:r>
              <a:rPr lang="en-US" sz="2000" dirty="0" smtClean="0"/>
              <a:t> </a:t>
            </a:r>
            <a:r>
              <a:rPr lang="en-US" sz="2000" dirty="0" err="1" smtClean="0"/>
              <a:t>kê</a:t>
            </a:r>
            <a:endParaRPr lang="en-US" sz="2000" dirty="0" smtClean="0"/>
          </a:p>
          <a:p>
            <a:pPr lvl="1" indent="-342900"/>
            <a:r>
              <a:rPr lang="en-US" sz="2000" dirty="0" err="1" smtClean="0"/>
              <a:t>Nợ</a:t>
            </a:r>
            <a:r>
              <a:rPr lang="en-US" sz="2000" dirty="0" smtClean="0"/>
              <a:t> TK 138: </a:t>
            </a:r>
            <a:r>
              <a:rPr lang="en-US" sz="2000" dirty="0" err="1" smtClean="0"/>
              <a:t>Giá</a:t>
            </a:r>
            <a:r>
              <a:rPr lang="en-US" sz="2000" dirty="0" smtClean="0"/>
              <a:t> </a:t>
            </a:r>
            <a:r>
              <a:rPr lang="en-US" sz="2000" dirty="0" err="1" smtClean="0"/>
              <a:t>trị</a:t>
            </a:r>
            <a:r>
              <a:rPr lang="en-US" sz="2000" dirty="0" smtClean="0"/>
              <a:t> </a:t>
            </a:r>
            <a:r>
              <a:rPr lang="en-US" sz="2000" dirty="0" err="1" smtClean="0"/>
              <a:t>còn</a:t>
            </a:r>
            <a:r>
              <a:rPr lang="en-US" sz="2000" dirty="0" smtClean="0"/>
              <a:t> </a:t>
            </a:r>
            <a:r>
              <a:rPr lang="en-US" sz="2000" dirty="0" err="1" smtClean="0"/>
              <a:t>lại</a:t>
            </a:r>
            <a:endParaRPr lang="en-US" sz="2000" dirty="0" smtClean="0"/>
          </a:p>
          <a:p>
            <a:pPr lvl="1" indent="-342900"/>
            <a:r>
              <a:rPr lang="en-US" sz="2000" dirty="0" err="1" smtClean="0"/>
              <a:t>Nợ</a:t>
            </a:r>
            <a:r>
              <a:rPr lang="en-US" sz="2000" dirty="0" smtClean="0"/>
              <a:t> TK 214: </a:t>
            </a:r>
            <a:r>
              <a:rPr lang="en-US" sz="2000" dirty="0" err="1" smtClean="0"/>
              <a:t>Hao</a:t>
            </a:r>
            <a:r>
              <a:rPr lang="en-US" sz="2000" dirty="0" smtClean="0"/>
              <a:t> </a:t>
            </a:r>
            <a:r>
              <a:rPr lang="en-US" sz="2000" dirty="0" err="1" smtClean="0"/>
              <a:t>mòn</a:t>
            </a:r>
            <a:r>
              <a:rPr lang="en-US" sz="2000" dirty="0" smtClean="0"/>
              <a:t>/</a:t>
            </a:r>
            <a:r>
              <a:rPr lang="en-US" sz="2000" dirty="0" err="1" smtClean="0"/>
              <a:t>khấu</a:t>
            </a:r>
            <a:r>
              <a:rPr lang="en-US" sz="2000" dirty="0" smtClean="0"/>
              <a:t> </a:t>
            </a:r>
            <a:r>
              <a:rPr lang="en-US" sz="2000" dirty="0" err="1" smtClean="0"/>
              <a:t>hao</a:t>
            </a:r>
            <a:r>
              <a:rPr lang="en-US" sz="2000" dirty="0" smtClean="0"/>
              <a:t> </a:t>
            </a:r>
            <a:r>
              <a:rPr lang="en-US" sz="2000" dirty="0" err="1" smtClean="0"/>
              <a:t>lũy</a:t>
            </a:r>
            <a:r>
              <a:rPr lang="en-US" sz="2000" dirty="0" smtClean="0"/>
              <a:t> </a:t>
            </a:r>
            <a:r>
              <a:rPr lang="en-US" sz="2000" dirty="0" err="1" smtClean="0"/>
              <a:t>kế</a:t>
            </a:r>
            <a:endParaRPr lang="en-US" sz="2000" dirty="0" smtClean="0"/>
          </a:p>
          <a:p>
            <a:pPr lvl="1" indent="-342900"/>
            <a:r>
              <a:rPr lang="en-US" sz="2000" dirty="0" err="1" smtClean="0"/>
              <a:t>Có</a:t>
            </a:r>
            <a:r>
              <a:rPr lang="en-US" sz="2000" dirty="0" smtClean="0"/>
              <a:t> TK 211: </a:t>
            </a:r>
            <a:r>
              <a:rPr lang="en-US" sz="2000" dirty="0" err="1" smtClean="0"/>
              <a:t>Nguyên</a:t>
            </a:r>
            <a:r>
              <a:rPr lang="en-US" sz="2000" dirty="0" smtClean="0"/>
              <a:t> </a:t>
            </a:r>
            <a:r>
              <a:rPr lang="en-US" sz="2000" dirty="0" err="1" smtClean="0"/>
              <a:t>giá</a:t>
            </a:r>
            <a:r>
              <a:rPr lang="en-US" sz="2000" dirty="0" smtClean="0"/>
              <a:t> </a:t>
            </a:r>
            <a:r>
              <a:rPr lang="en-US" sz="2000" dirty="0" err="1" smtClean="0"/>
              <a:t>tài</a:t>
            </a:r>
            <a:r>
              <a:rPr lang="en-US" sz="2000" dirty="0" smtClean="0"/>
              <a:t> </a:t>
            </a:r>
            <a:r>
              <a:rPr lang="en-US" sz="2000" dirty="0" err="1" smtClean="0"/>
              <a:t>sản</a:t>
            </a:r>
            <a:r>
              <a:rPr lang="en-US" sz="2000" dirty="0" smtClean="0"/>
              <a:t> </a:t>
            </a:r>
            <a:r>
              <a:rPr lang="en-US" sz="2000" dirty="0" err="1" smtClean="0"/>
              <a:t>giảm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0634763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931" y="123825"/>
            <a:ext cx="9063037" cy="584200"/>
          </a:xfrm>
        </p:spPr>
        <p:txBody>
          <a:bodyPr/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CHỨNG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SỔ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0231" y="809625"/>
            <a:ext cx="5988050" cy="62484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95361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931" y="123825"/>
            <a:ext cx="9063037" cy="584200"/>
          </a:xfrm>
        </p:spPr>
        <p:txBody>
          <a:bodyPr/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CHỨNG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SỔ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530" y="1190625"/>
            <a:ext cx="8646937" cy="5610225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71183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931" y="123825"/>
            <a:ext cx="9063037" cy="584200"/>
          </a:xfrm>
        </p:spPr>
        <p:txBody>
          <a:bodyPr/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CHỨNG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SỔ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SÁCH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531" y="1038225"/>
            <a:ext cx="8421537" cy="5667375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95361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131" y="628650"/>
            <a:ext cx="9753600" cy="630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2797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736600"/>
          </a:xfrm>
        </p:spPr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SƠ ĐỒ LUỒNG NGHIỆP VỤ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58165201"/>
              </p:ext>
            </p:extLst>
          </p:nvPr>
        </p:nvGraphicFramePr>
        <p:xfrm>
          <a:off x="1304131" y="1343025"/>
          <a:ext cx="80772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6890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736600"/>
          </a:xfrm>
        </p:spPr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1.1 KẾ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TOÁN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TĂNG TÀI SẢN CỐ ĐỊNH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724025"/>
            <a:ext cx="8861425" cy="4425950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sz="2800" dirty="0" err="1" smtClean="0"/>
              <a:t>Mua</a:t>
            </a:r>
            <a:r>
              <a:rPr lang="en-US" sz="2800" dirty="0" smtClean="0"/>
              <a:t> </a:t>
            </a:r>
            <a:r>
              <a:rPr lang="en-US" sz="2800" dirty="0" err="1" smtClean="0"/>
              <a:t>sắm</a:t>
            </a:r>
            <a:r>
              <a:rPr lang="en-US" sz="2800" dirty="0" smtClean="0"/>
              <a:t> </a:t>
            </a:r>
            <a:r>
              <a:rPr lang="en-US" sz="2800" dirty="0" err="1" smtClean="0"/>
              <a:t>tài</a:t>
            </a:r>
            <a:r>
              <a:rPr lang="en-US" sz="2800" dirty="0" smtClean="0"/>
              <a:t> </a:t>
            </a:r>
            <a:r>
              <a:rPr lang="en-US" sz="2800" dirty="0" err="1" smtClean="0"/>
              <a:t>sản</a:t>
            </a:r>
            <a:r>
              <a:rPr lang="en-US" sz="2800" dirty="0" smtClean="0"/>
              <a:t> </a:t>
            </a:r>
            <a:r>
              <a:rPr lang="en-US" sz="2800" dirty="0" err="1" smtClean="0"/>
              <a:t>cố</a:t>
            </a:r>
            <a:r>
              <a:rPr lang="en-US" sz="2800" dirty="0" smtClean="0"/>
              <a:t> </a:t>
            </a:r>
            <a:r>
              <a:rPr lang="en-US" sz="2800" dirty="0" err="1" smtClean="0"/>
              <a:t>định</a:t>
            </a:r>
            <a:endParaRPr lang="en-US" sz="2800" dirty="0" smtClean="0"/>
          </a:p>
          <a:p>
            <a:pPr marL="457200" indent="-457200">
              <a:buAutoNum type="arabicPeriod"/>
            </a:pPr>
            <a:r>
              <a:rPr lang="en-US" sz="2800" dirty="0" err="1" smtClean="0"/>
              <a:t>Tài</a:t>
            </a:r>
            <a:r>
              <a:rPr lang="en-US" sz="2800" dirty="0" smtClean="0"/>
              <a:t> </a:t>
            </a:r>
            <a:r>
              <a:rPr lang="en-US" sz="2800" dirty="0" err="1" smtClean="0"/>
              <a:t>sản</a:t>
            </a:r>
            <a:r>
              <a:rPr lang="en-US" sz="2800" dirty="0" smtClean="0"/>
              <a:t> </a:t>
            </a:r>
            <a:r>
              <a:rPr lang="en-US" sz="2800" dirty="0" err="1" smtClean="0"/>
              <a:t>tăng</a:t>
            </a:r>
            <a:r>
              <a:rPr lang="en-US" sz="2800" dirty="0" smtClean="0"/>
              <a:t> do </a:t>
            </a:r>
            <a:r>
              <a:rPr lang="en-US" sz="2800" dirty="0" err="1" smtClean="0"/>
              <a:t>xây</a:t>
            </a:r>
            <a:r>
              <a:rPr lang="en-US" sz="2800" dirty="0" smtClean="0"/>
              <a:t> </a:t>
            </a:r>
            <a:r>
              <a:rPr lang="en-US" sz="2800" dirty="0" err="1" smtClean="0"/>
              <a:t>dựng</a:t>
            </a:r>
            <a:r>
              <a:rPr lang="en-US" sz="2800" dirty="0" smtClean="0"/>
              <a:t> </a:t>
            </a:r>
            <a:r>
              <a:rPr lang="en-US" sz="2800" dirty="0" err="1" smtClean="0"/>
              <a:t>cơ</a:t>
            </a:r>
            <a:r>
              <a:rPr lang="en-US" sz="2800" dirty="0" smtClean="0"/>
              <a:t> </a:t>
            </a:r>
            <a:r>
              <a:rPr lang="en-US" sz="2800" dirty="0" err="1" smtClean="0"/>
              <a:t>bản</a:t>
            </a:r>
            <a:r>
              <a:rPr lang="en-US" sz="2800" dirty="0" smtClean="0"/>
              <a:t> </a:t>
            </a:r>
            <a:r>
              <a:rPr lang="en-US" sz="2800" dirty="0" err="1" smtClean="0"/>
              <a:t>hoàn</a:t>
            </a:r>
            <a:r>
              <a:rPr lang="en-US" sz="2800" dirty="0" smtClean="0"/>
              <a:t> </a:t>
            </a:r>
            <a:r>
              <a:rPr lang="en-US" sz="2800" dirty="0" err="1" smtClean="0"/>
              <a:t>thành</a:t>
            </a:r>
            <a:endParaRPr lang="en-US" sz="2800" dirty="0" smtClean="0"/>
          </a:p>
          <a:p>
            <a:pPr marL="457200" indent="-457200">
              <a:buAutoNum type="arabicPeriod"/>
            </a:pPr>
            <a:r>
              <a:rPr lang="en-US" sz="2800" dirty="0" err="1" smtClean="0"/>
              <a:t>Tài</a:t>
            </a:r>
            <a:r>
              <a:rPr lang="en-US" sz="2800" dirty="0" smtClean="0"/>
              <a:t> </a:t>
            </a:r>
            <a:r>
              <a:rPr lang="en-US" sz="2800" dirty="0" err="1" smtClean="0"/>
              <a:t>sản</a:t>
            </a:r>
            <a:r>
              <a:rPr lang="en-US" sz="2800" dirty="0" smtClean="0"/>
              <a:t> </a:t>
            </a:r>
            <a:r>
              <a:rPr lang="en-US" sz="2800" dirty="0" err="1" smtClean="0"/>
              <a:t>tăng</a:t>
            </a:r>
            <a:r>
              <a:rPr lang="en-US" sz="2800" dirty="0" smtClean="0"/>
              <a:t> do </a:t>
            </a:r>
            <a:r>
              <a:rPr lang="en-US" sz="2800" dirty="0" err="1" smtClean="0"/>
              <a:t>nhận</a:t>
            </a:r>
            <a:r>
              <a:rPr lang="en-US" sz="2800" dirty="0" smtClean="0"/>
              <a:t> </a:t>
            </a:r>
            <a:r>
              <a:rPr lang="en-US" sz="2800" dirty="0" err="1" smtClean="0"/>
              <a:t>cấp</a:t>
            </a:r>
            <a:r>
              <a:rPr lang="en-US" sz="2800" dirty="0" smtClean="0"/>
              <a:t> </a:t>
            </a:r>
            <a:r>
              <a:rPr lang="en-US" sz="2800" dirty="0" err="1" smtClean="0"/>
              <a:t>phát</a:t>
            </a:r>
            <a:r>
              <a:rPr lang="en-US" sz="2800" dirty="0" smtClean="0"/>
              <a:t>, </a:t>
            </a:r>
            <a:r>
              <a:rPr lang="en-US" sz="2800" dirty="0" err="1" smtClean="0"/>
              <a:t>điều</a:t>
            </a:r>
            <a:r>
              <a:rPr lang="en-US" sz="2800" dirty="0" smtClean="0"/>
              <a:t> </a:t>
            </a:r>
            <a:r>
              <a:rPr lang="en-US" sz="2800" dirty="0" err="1" smtClean="0"/>
              <a:t>chuyển</a:t>
            </a:r>
            <a:endParaRPr lang="en-US" sz="2800" dirty="0" smtClean="0"/>
          </a:p>
          <a:p>
            <a:pPr marL="457200" indent="-457200">
              <a:buAutoNum type="arabicPeriod"/>
            </a:pPr>
            <a:r>
              <a:rPr lang="en-US" sz="2800" dirty="0" err="1" smtClean="0"/>
              <a:t>Ghi</a:t>
            </a:r>
            <a:r>
              <a:rPr lang="en-US" sz="2800" dirty="0" smtClean="0"/>
              <a:t> </a:t>
            </a:r>
            <a:r>
              <a:rPr lang="en-US" sz="2800" dirty="0" err="1" smtClean="0"/>
              <a:t>tăng</a:t>
            </a:r>
            <a:r>
              <a:rPr lang="en-US" sz="2800" dirty="0" smtClean="0"/>
              <a:t> do </a:t>
            </a:r>
            <a:r>
              <a:rPr lang="en-US" sz="2800" dirty="0" err="1" smtClean="0"/>
              <a:t>nhận</a:t>
            </a:r>
            <a:r>
              <a:rPr lang="en-US" sz="2800" dirty="0" smtClean="0"/>
              <a:t> </a:t>
            </a:r>
            <a:r>
              <a:rPr lang="en-US" sz="2800" dirty="0" err="1" smtClean="0"/>
              <a:t>tài</a:t>
            </a:r>
            <a:r>
              <a:rPr lang="en-US" sz="2800" dirty="0" smtClean="0"/>
              <a:t> </a:t>
            </a:r>
            <a:r>
              <a:rPr lang="en-US" sz="2800" dirty="0" err="1" smtClean="0"/>
              <a:t>trợ</a:t>
            </a:r>
            <a:r>
              <a:rPr lang="en-US" sz="2800" dirty="0" smtClean="0"/>
              <a:t>, </a:t>
            </a:r>
            <a:r>
              <a:rPr lang="en-US" sz="2800" dirty="0" err="1" smtClean="0"/>
              <a:t>viện</a:t>
            </a:r>
            <a:r>
              <a:rPr lang="en-US" sz="2800" dirty="0" smtClean="0"/>
              <a:t> </a:t>
            </a:r>
            <a:r>
              <a:rPr lang="en-US" sz="2800" dirty="0" err="1" smtClean="0"/>
              <a:t>trợ</a:t>
            </a:r>
            <a:r>
              <a:rPr lang="en-US" sz="2800" dirty="0" smtClean="0"/>
              <a:t>, </a:t>
            </a:r>
            <a:r>
              <a:rPr lang="en-US" sz="2800" dirty="0" err="1" smtClean="0"/>
              <a:t>biếu</a:t>
            </a:r>
            <a:r>
              <a:rPr lang="en-US" sz="2800" dirty="0" smtClean="0"/>
              <a:t> </a:t>
            </a:r>
            <a:r>
              <a:rPr lang="en-US" sz="2800" dirty="0" err="1" smtClean="0"/>
              <a:t>tặng</a:t>
            </a:r>
            <a:endParaRPr lang="en-US" sz="2800" dirty="0" smtClean="0"/>
          </a:p>
          <a:p>
            <a:pPr marL="457200" indent="-457200">
              <a:buAutoNum type="arabicPeriod"/>
            </a:pP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xmlns="" val="246890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736600"/>
          </a:xfrm>
        </p:spPr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 KẾ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TOÁN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GIẢM TÀI SẢN CỐ ĐỊNH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724025"/>
            <a:ext cx="8861425" cy="4425950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sz="2800" dirty="0" err="1" smtClean="0"/>
              <a:t>Ghi</a:t>
            </a:r>
            <a:r>
              <a:rPr lang="en-US" sz="2800" dirty="0" smtClean="0"/>
              <a:t> </a:t>
            </a:r>
            <a:r>
              <a:rPr lang="en-US" sz="2800" dirty="0" err="1" smtClean="0"/>
              <a:t>giảm</a:t>
            </a:r>
            <a:r>
              <a:rPr lang="en-US" sz="2800" dirty="0" smtClean="0"/>
              <a:t> do </a:t>
            </a:r>
            <a:r>
              <a:rPr lang="en-US" sz="2800" dirty="0" err="1" smtClean="0"/>
              <a:t>thanh</a:t>
            </a:r>
            <a:r>
              <a:rPr lang="en-US" sz="2800" dirty="0" smtClean="0"/>
              <a:t> </a:t>
            </a:r>
            <a:r>
              <a:rPr lang="en-US" sz="2800" dirty="0" err="1" smtClean="0"/>
              <a:t>lý</a:t>
            </a:r>
            <a:r>
              <a:rPr lang="en-US" sz="2800" dirty="0" smtClean="0"/>
              <a:t>, </a:t>
            </a:r>
            <a:r>
              <a:rPr lang="en-US" sz="2800" dirty="0" err="1" smtClean="0"/>
              <a:t>nhượng</a:t>
            </a:r>
            <a:r>
              <a:rPr lang="en-US" sz="2800" dirty="0" smtClean="0"/>
              <a:t> </a:t>
            </a:r>
            <a:r>
              <a:rPr lang="en-US" sz="2800" dirty="0" err="1" smtClean="0"/>
              <a:t>bán</a:t>
            </a:r>
            <a:r>
              <a:rPr lang="en-US" sz="2800" dirty="0" smtClean="0"/>
              <a:t>.</a:t>
            </a:r>
          </a:p>
          <a:p>
            <a:pPr marL="457200" indent="-457200">
              <a:buAutoNum type="arabicPeriod"/>
            </a:pPr>
            <a:r>
              <a:rPr lang="en-US" sz="2800" dirty="0" err="1" smtClean="0"/>
              <a:t>Ghi</a:t>
            </a:r>
            <a:r>
              <a:rPr lang="en-US" sz="2800" dirty="0" smtClean="0"/>
              <a:t> </a:t>
            </a:r>
            <a:r>
              <a:rPr lang="en-US" sz="2800" dirty="0" err="1" smtClean="0"/>
              <a:t>giảm</a:t>
            </a:r>
            <a:r>
              <a:rPr lang="en-US" sz="2800" dirty="0" smtClean="0"/>
              <a:t> do </a:t>
            </a:r>
            <a:r>
              <a:rPr lang="en-US" sz="2800" dirty="0" err="1" smtClean="0"/>
              <a:t>không</a:t>
            </a:r>
            <a:r>
              <a:rPr lang="en-US" sz="2800" dirty="0" smtClean="0"/>
              <a:t> </a:t>
            </a:r>
            <a:r>
              <a:rPr lang="en-US" sz="2800" dirty="0" err="1" smtClean="0"/>
              <a:t>đủ</a:t>
            </a:r>
            <a:r>
              <a:rPr lang="en-US" sz="2800" dirty="0" smtClean="0"/>
              <a:t> </a:t>
            </a:r>
            <a:r>
              <a:rPr lang="en-US" sz="2800" dirty="0" err="1" smtClean="0"/>
              <a:t>tiêu</a:t>
            </a:r>
            <a:r>
              <a:rPr lang="en-US" sz="2800" dirty="0" smtClean="0"/>
              <a:t> </a:t>
            </a:r>
            <a:r>
              <a:rPr lang="en-US" sz="2800" dirty="0" err="1" smtClean="0"/>
              <a:t>chuẩn</a:t>
            </a:r>
            <a:r>
              <a:rPr lang="en-US" sz="2800" dirty="0" smtClean="0"/>
              <a:t> </a:t>
            </a:r>
            <a:r>
              <a:rPr lang="en-US" sz="2800" dirty="0" err="1" smtClean="0"/>
              <a:t>chuyển</a:t>
            </a:r>
            <a:r>
              <a:rPr lang="en-US" sz="2800" dirty="0" smtClean="0"/>
              <a:t> </a:t>
            </a:r>
            <a:r>
              <a:rPr lang="en-US" sz="2800" dirty="0" err="1" smtClean="0"/>
              <a:t>thành</a:t>
            </a:r>
            <a:r>
              <a:rPr lang="en-US" sz="2800" dirty="0" smtClean="0"/>
              <a:t> CCDC.</a:t>
            </a:r>
          </a:p>
          <a:p>
            <a:pPr marL="457200" indent="-457200">
              <a:buAutoNum type="arabicPeriod"/>
            </a:pPr>
            <a:r>
              <a:rPr lang="en-US" sz="2800" dirty="0" err="1" smtClean="0"/>
              <a:t>Ghi</a:t>
            </a:r>
            <a:r>
              <a:rPr lang="en-US" sz="2800" dirty="0" smtClean="0"/>
              <a:t> </a:t>
            </a:r>
            <a:r>
              <a:rPr lang="en-US" sz="2800" dirty="0" err="1" smtClean="0"/>
              <a:t>giảm</a:t>
            </a:r>
            <a:r>
              <a:rPr lang="en-US" sz="2800" dirty="0" smtClean="0"/>
              <a:t> do </a:t>
            </a:r>
            <a:r>
              <a:rPr lang="en-US" sz="2800" dirty="0" err="1" smtClean="0"/>
              <a:t>cấp</a:t>
            </a:r>
            <a:r>
              <a:rPr lang="en-US" sz="2800" dirty="0" smtClean="0"/>
              <a:t> </a:t>
            </a:r>
            <a:r>
              <a:rPr lang="en-US" sz="2800" dirty="0" err="1" smtClean="0"/>
              <a:t>phát</a:t>
            </a:r>
            <a:r>
              <a:rPr lang="en-US" sz="2800" dirty="0" smtClean="0"/>
              <a:t>, </a:t>
            </a:r>
            <a:r>
              <a:rPr lang="en-US" sz="2800" dirty="0" err="1" smtClean="0"/>
              <a:t>điều</a:t>
            </a:r>
            <a:r>
              <a:rPr lang="en-US" sz="2800" dirty="0" smtClean="0"/>
              <a:t> </a:t>
            </a:r>
            <a:r>
              <a:rPr lang="en-US" sz="2800" dirty="0" err="1" smtClean="0"/>
              <a:t>chuyển</a:t>
            </a:r>
            <a:r>
              <a:rPr lang="en-US" sz="2800" dirty="0" smtClean="0"/>
              <a:t> </a:t>
            </a:r>
            <a:r>
              <a:rPr lang="en-US" sz="2800" dirty="0" err="1" smtClean="0"/>
              <a:t>tài</a:t>
            </a:r>
            <a:r>
              <a:rPr lang="en-US" sz="2800" dirty="0" smtClean="0"/>
              <a:t> </a:t>
            </a:r>
            <a:r>
              <a:rPr lang="en-US" sz="2800" dirty="0" err="1" smtClean="0"/>
              <a:t>sản</a:t>
            </a:r>
            <a:r>
              <a:rPr lang="en-US" sz="2800" dirty="0" smtClean="0"/>
              <a:t> </a:t>
            </a:r>
            <a:r>
              <a:rPr lang="en-US" sz="2800" dirty="0" err="1" smtClean="0"/>
              <a:t>cố</a:t>
            </a:r>
            <a:r>
              <a:rPr lang="en-US" sz="2800" dirty="0" smtClean="0"/>
              <a:t> </a:t>
            </a:r>
            <a:r>
              <a:rPr lang="en-US" sz="2800" dirty="0" err="1" smtClean="0"/>
              <a:t>định</a:t>
            </a:r>
            <a:r>
              <a:rPr lang="en-US" sz="2800" dirty="0" smtClean="0"/>
              <a:t> </a:t>
            </a:r>
            <a:r>
              <a:rPr lang="en-US" sz="2800" dirty="0" err="1" smtClean="0"/>
              <a:t>cho</a:t>
            </a:r>
            <a:r>
              <a:rPr lang="en-US" sz="2800" dirty="0" smtClean="0"/>
              <a:t> </a:t>
            </a:r>
            <a:r>
              <a:rPr lang="en-US" sz="2800" dirty="0" err="1" smtClean="0"/>
              <a:t>cấp</a:t>
            </a:r>
            <a:r>
              <a:rPr lang="en-US" sz="2800" dirty="0" smtClean="0"/>
              <a:t> </a:t>
            </a:r>
            <a:r>
              <a:rPr lang="en-US" sz="2800" dirty="0" err="1" smtClean="0"/>
              <a:t>dưới</a:t>
            </a:r>
            <a:r>
              <a:rPr lang="en-US" sz="2800" dirty="0" smtClean="0"/>
              <a:t>.</a:t>
            </a:r>
          </a:p>
          <a:p>
            <a:pPr marL="457200" indent="-457200">
              <a:buNone/>
            </a:pP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xmlns="" val="246890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736600"/>
          </a:xfrm>
        </p:spPr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1.3 ĐIỀU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CHỈNH TÀI SẢN CỐ ĐỊNH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724025"/>
            <a:ext cx="8861425" cy="1828800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sz="2800" dirty="0" err="1" smtClean="0"/>
              <a:t>Điều</a:t>
            </a:r>
            <a:r>
              <a:rPr lang="en-US" sz="2800" dirty="0" smtClean="0"/>
              <a:t> </a:t>
            </a:r>
            <a:r>
              <a:rPr lang="en-US" sz="2800" dirty="0" err="1" smtClean="0"/>
              <a:t>chỉnh</a:t>
            </a:r>
            <a:r>
              <a:rPr lang="en-US" sz="2800" dirty="0" smtClean="0"/>
              <a:t> do </a:t>
            </a:r>
            <a:r>
              <a:rPr lang="en-US" sz="2800" dirty="0" err="1" smtClean="0"/>
              <a:t>sửa</a:t>
            </a:r>
            <a:r>
              <a:rPr lang="en-US" sz="2800" dirty="0" smtClean="0"/>
              <a:t> </a:t>
            </a:r>
            <a:r>
              <a:rPr lang="en-US" sz="2800" dirty="0" err="1" smtClean="0"/>
              <a:t>chữa</a:t>
            </a:r>
            <a:r>
              <a:rPr lang="en-US" sz="2800" dirty="0" smtClean="0"/>
              <a:t>, </a:t>
            </a:r>
            <a:r>
              <a:rPr lang="en-US" sz="2800" dirty="0" err="1" smtClean="0"/>
              <a:t>nâng</a:t>
            </a:r>
            <a:r>
              <a:rPr lang="en-US" sz="2800" dirty="0" smtClean="0"/>
              <a:t> </a:t>
            </a:r>
            <a:r>
              <a:rPr lang="en-US" sz="2800" dirty="0" err="1" smtClean="0"/>
              <a:t>cấp</a:t>
            </a:r>
            <a:r>
              <a:rPr lang="en-US" sz="2800" dirty="0" smtClean="0"/>
              <a:t>, </a:t>
            </a:r>
            <a:r>
              <a:rPr lang="en-US" sz="2800" dirty="0" err="1" smtClean="0"/>
              <a:t>cải</a:t>
            </a:r>
            <a:r>
              <a:rPr lang="en-US" sz="2800" dirty="0" smtClean="0"/>
              <a:t> </a:t>
            </a:r>
            <a:r>
              <a:rPr lang="en-US" sz="2800" dirty="0" err="1" smtClean="0"/>
              <a:t>tạo</a:t>
            </a:r>
            <a:r>
              <a:rPr lang="en-US" sz="2800" dirty="0" smtClean="0"/>
              <a:t>.</a:t>
            </a:r>
          </a:p>
          <a:p>
            <a:pPr marL="457200" indent="-457200">
              <a:buAutoNum type="arabicPeriod"/>
            </a:pPr>
            <a:r>
              <a:rPr lang="en-US" sz="2800" dirty="0" err="1" smtClean="0"/>
              <a:t>Điều</a:t>
            </a:r>
            <a:r>
              <a:rPr lang="en-US" sz="2800" dirty="0" smtClean="0"/>
              <a:t> </a:t>
            </a:r>
            <a:r>
              <a:rPr lang="en-US" sz="2800" dirty="0" err="1" smtClean="0"/>
              <a:t>chỉnh</a:t>
            </a:r>
            <a:r>
              <a:rPr lang="en-US" sz="2800" dirty="0" smtClean="0"/>
              <a:t> do </a:t>
            </a:r>
            <a:r>
              <a:rPr lang="en-US" sz="2800" dirty="0" err="1" smtClean="0"/>
              <a:t>đánh</a:t>
            </a:r>
            <a:r>
              <a:rPr lang="en-US" sz="2800" dirty="0" smtClean="0"/>
              <a:t> </a:t>
            </a:r>
            <a:r>
              <a:rPr lang="en-US" sz="2800" dirty="0" err="1" smtClean="0"/>
              <a:t>giá</a:t>
            </a:r>
            <a:r>
              <a:rPr lang="en-US" sz="2800" dirty="0" smtClean="0"/>
              <a:t> </a:t>
            </a:r>
            <a:r>
              <a:rPr lang="en-US" sz="2800" dirty="0" err="1" smtClean="0"/>
              <a:t>lại</a:t>
            </a:r>
            <a:r>
              <a:rPr lang="en-US" sz="2800" dirty="0" smtClean="0"/>
              <a:t> </a:t>
            </a:r>
            <a:r>
              <a:rPr lang="en-US" sz="2800" dirty="0" err="1" smtClean="0"/>
              <a:t>tài</a:t>
            </a:r>
            <a:r>
              <a:rPr lang="en-US" sz="2800" dirty="0" smtClean="0"/>
              <a:t> </a:t>
            </a:r>
            <a:r>
              <a:rPr lang="en-US" sz="2800" dirty="0" err="1" smtClean="0"/>
              <a:t>sản</a:t>
            </a:r>
            <a:r>
              <a:rPr lang="en-US" sz="2800" dirty="0" smtClean="0"/>
              <a:t> </a:t>
            </a:r>
            <a:r>
              <a:rPr lang="en-US" sz="2800" dirty="0" err="1" smtClean="0"/>
              <a:t>cố</a:t>
            </a:r>
            <a:r>
              <a:rPr lang="en-US" sz="2800" dirty="0" smtClean="0"/>
              <a:t> </a:t>
            </a:r>
            <a:r>
              <a:rPr lang="en-US" sz="2800" dirty="0" err="1" smtClean="0"/>
              <a:t>định</a:t>
            </a:r>
            <a:r>
              <a:rPr lang="en-US" sz="2800" dirty="0" smtClean="0"/>
              <a:t>.</a:t>
            </a:r>
          </a:p>
          <a:p>
            <a:pPr marL="457200" indent="-457200">
              <a:buNone/>
            </a:pP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xmlns="" val="246890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736600"/>
          </a:xfrm>
        </p:spPr>
        <p:txBody>
          <a:bodyPr/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ĐIỀU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CHỈNH TÀI SẢN CỐ ĐỊNH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114425"/>
            <a:ext cx="8861425" cy="4572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1.  </a:t>
            </a:r>
            <a:r>
              <a:rPr lang="en-US" b="1" dirty="0" err="1" smtClean="0"/>
              <a:t>Quy</a:t>
            </a:r>
            <a:r>
              <a:rPr lang="en-US" b="1" dirty="0" smtClean="0"/>
              <a:t> </a:t>
            </a:r>
            <a:r>
              <a:rPr lang="en-US" b="1" dirty="0" err="1" smtClean="0"/>
              <a:t>trình</a:t>
            </a:r>
            <a:r>
              <a:rPr lang="en-US" b="1" dirty="0" smtClean="0"/>
              <a:t> </a:t>
            </a:r>
            <a:r>
              <a:rPr lang="en-US" b="1" dirty="0" err="1" smtClean="0"/>
              <a:t>Điều</a:t>
            </a:r>
            <a:r>
              <a:rPr lang="en-US" b="1" dirty="0" smtClean="0"/>
              <a:t> </a:t>
            </a:r>
            <a:r>
              <a:rPr lang="en-US" b="1" dirty="0" err="1" smtClean="0"/>
              <a:t>chỉnh</a:t>
            </a:r>
            <a:r>
              <a:rPr lang="en-US" b="1" dirty="0" smtClean="0"/>
              <a:t> do </a:t>
            </a:r>
            <a:r>
              <a:rPr lang="en-US" b="1" dirty="0" err="1" smtClean="0"/>
              <a:t>sửa</a:t>
            </a:r>
            <a:r>
              <a:rPr lang="en-US" b="1" dirty="0" smtClean="0"/>
              <a:t> </a:t>
            </a:r>
            <a:r>
              <a:rPr lang="en-US" b="1" dirty="0" err="1" smtClean="0"/>
              <a:t>chữa</a:t>
            </a:r>
            <a:r>
              <a:rPr lang="en-US" b="1" dirty="0" smtClean="0"/>
              <a:t>, </a:t>
            </a:r>
            <a:r>
              <a:rPr lang="en-US" b="1" dirty="0" err="1" smtClean="0"/>
              <a:t>nâng</a:t>
            </a:r>
            <a:r>
              <a:rPr lang="en-US" b="1" dirty="0" smtClean="0"/>
              <a:t> </a:t>
            </a:r>
            <a:r>
              <a:rPr lang="en-US" b="1" dirty="0" err="1" smtClean="0"/>
              <a:t>cấp</a:t>
            </a:r>
            <a:r>
              <a:rPr lang="en-US" b="1" dirty="0" smtClean="0"/>
              <a:t>, </a:t>
            </a:r>
            <a:r>
              <a:rPr lang="en-US" b="1" dirty="0" err="1" smtClean="0"/>
              <a:t>cải</a:t>
            </a:r>
            <a:r>
              <a:rPr lang="en-US" b="1" dirty="0" smtClean="0"/>
              <a:t> </a:t>
            </a:r>
            <a:r>
              <a:rPr lang="en-US" b="1" dirty="0" err="1" smtClean="0"/>
              <a:t>tạo</a:t>
            </a:r>
            <a:r>
              <a:rPr lang="en-US" b="1" dirty="0" smtClean="0"/>
              <a:t> TSCĐ</a:t>
            </a:r>
          </a:p>
          <a:p>
            <a:pPr marL="457200" indent="-457200">
              <a:buAutoNum type="arabicPeriod"/>
            </a:pPr>
            <a:endParaRPr lang="en-US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139" y="1793458"/>
            <a:ext cx="9669592" cy="51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4500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584200"/>
          </a:xfrm>
        </p:spPr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TÀI KHOẢN SỬ DỤNG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885825"/>
            <a:ext cx="8861425" cy="5264150"/>
          </a:xfrm>
        </p:spPr>
        <p:txBody>
          <a:bodyPr/>
          <a:lstStyle/>
          <a:p>
            <a:pPr lvl="1"/>
            <a:endParaRPr lang="en-US" sz="2800" smtClean="0"/>
          </a:p>
          <a:p>
            <a:pPr lvl="1"/>
            <a:r>
              <a:rPr lang="en-US" sz="2800" smtClean="0"/>
              <a:t>TK </a:t>
            </a:r>
            <a:r>
              <a:rPr lang="en-US" sz="2800" dirty="0" smtClean="0"/>
              <a:t>211: TSCĐ </a:t>
            </a:r>
            <a:r>
              <a:rPr lang="en-US" sz="2800" dirty="0" err="1" smtClean="0"/>
              <a:t>hữu</a:t>
            </a:r>
            <a:r>
              <a:rPr lang="en-US" sz="2800" dirty="0" smtClean="0"/>
              <a:t> </a:t>
            </a:r>
            <a:r>
              <a:rPr lang="en-US" sz="2800" dirty="0" err="1" smtClean="0"/>
              <a:t>hình</a:t>
            </a:r>
            <a:endParaRPr lang="en-US" sz="2800" dirty="0" smtClean="0"/>
          </a:p>
          <a:p>
            <a:pPr lvl="1"/>
            <a:r>
              <a:rPr lang="en-US" sz="2800" dirty="0" smtClean="0"/>
              <a:t>TK 213: TSCĐ </a:t>
            </a:r>
            <a:r>
              <a:rPr lang="en-US" sz="2800" dirty="0" err="1" smtClean="0"/>
              <a:t>vô</a:t>
            </a:r>
            <a:r>
              <a:rPr lang="en-US" sz="2800" dirty="0" smtClean="0"/>
              <a:t> </a:t>
            </a:r>
            <a:r>
              <a:rPr lang="en-US" sz="2800" dirty="0" err="1" smtClean="0"/>
              <a:t>hình</a:t>
            </a:r>
            <a:endParaRPr lang="en-US" sz="2800" dirty="0" smtClean="0"/>
          </a:p>
          <a:p>
            <a:pPr lvl="1"/>
            <a:r>
              <a:rPr lang="en-US" sz="2800" dirty="0" smtClean="0"/>
              <a:t>TK 214: </a:t>
            </a:r>
            <a:r>
              <a:rPr lang="en-US" sz="2800" dirty="0" err="1" smtClean="0"/>
              <a:t>Hao</a:t>
            </a:r>
            <a:r>
              <a:rPr lang="en-US" sz="2800" dirty="0" smtClean="0"/>
              <a:t> </a:t>
            </a:r>
            <a:r>
              <a:rPr lang="en-US" sz="2800" dirty="0" err="1" smtClean="0"/>
              <a:t>mòn</a:t>
            </a:r>
            <a:r>
              <a:rPr lang="en-US" sz="2800" dirty="0" smtClean="0"/>
              <a:t>, </a:t>
            </a:r>
            <a:r>
              <a:rPr lang="en-US" sz="2800" dirty="0" err="1" smtClean="0"/>
              <a:t>khấu</a:t>
            </a:r>
            <a:r>
              <a:rPr lang="en-US" sz="2800" dirty="0" smtClean="0"/>
              <a:t> </a:t>
            </a:r>
            <a:r>
              <a:rPr lang="en-US" sz="2800" dirty="0" err="1" smtClean="0"/>
              <a:t>hao</a:t>
            </a:r>
            <a:r>
              <a:rPr lang="en-US" sz="2800" dirty="0" smtClean="0"/>
              <a:t> TSCĐ</a:t>
            </a:r>
          </a:p>
          <a:p>
            <a:pPr lvl="1"/>
            <a:r>
              <a:rPr lang="en-US" sz="2800" dirty="0" smtClean="0"/>
              <a:t>TK 36611, 36621, 36631: </a:t>
            </a:r>
            <a:r>
              <a:rPr lang="en-US" sz="2800" dirty="0" err="1" smtClean="0"/>
              <a:t>Giá</a:t>
            </a:r>
            <a:r>
              <a:rPr lang="en-US" sz="2800" dirty="0" smtClean="0"/>
              <a:t> </a:t>
            </a:r>
            <a:r>
              <a:rPr lang="en-US" sz="2800" dirty="0" err="1" smtClean="0"/>
              <a:t>trị</a:t>
            </a:r>
            <a:r>
              <a:rPr lang="en-US" sz="2800" dirty="0" smtClean="0"/>
              <a:t> </a:t>
            </a:r>
            <a:r>
              <a:rPr lang="en-US" sz="2800" dirty="0" err="1" smtClean="0"/>
              <a:t>còn</a:t>
            </a:r>
            <a:r>
              <a:rPr lang="en-US" sz="2800" dirty="0" smtClean="0"/>
              <a:t> </a:t>
            </a:r>
            <a:r>
              <a:rPr lang="en-US" sz="2800" dirty="0" err="1" smtClean="0"/>
              <a:t>lại</a:t>
            </a:r>
            <a:r>
              <a:rPr lang="en-US" sz="2800" dirty="0" smtClean="0"/>
              <a:t> </a:t>
            </a:r>
            <a:r>
              <a:rPr lang="en-US" sz="2800" dirty="0" err="1" smtClean="0"/>
              <a:t>của</a:t>
            </a:r>
            <a:r>
              <a:rPr lang="en-US" sz="2800" dirty="0" smtClean="0"/>
              <a:t> TSCĐ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63010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8128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TÀI 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KHOẢN 211, 213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131" y="962025"/>
            <a:ext cx="9601201" cy="5943600"/>
          </a:xfrm>
        </p:spPr>
        <p:txBody>
          <a:bodyPr/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700" dirty="0" err="1" smtClean="0"/>
              <a:t>Tài</a:t>
            </a:r>
            <a:r>
              <a:rPr lang="en-US" sz="2700" dirty="0" smtClean="0"/>
              <a:t> </a:t>
            </a:r>
            <a:r>
              <a:rPr lang="en-US" sz="2700" dirty="0" err="1"/>
              <a:t>khoản</a:t>
            </a:r>
            <a:r>
              <a:rPr lang="en-US" sz="2700" dirty="0"/>
              <a:t> </a:t>
            </a:r>
            <a:r>
              <a:rPr lang="en-US" sz="2700" dirty="0" smtClean="0"/>
              <a:t>211, 213 </a:t>
            </a:r>
            <a:r>
              <a:rPr lang="en-US" sz="2700" dirty="0"/>
              <a:t>- TSCĐ </a:t>
            </a:r>
            <a:r>
              <a:rPr lang="en-US" sz="2700" dirty="0" err="1"/>
              <a:t>hữu</a:t>
            </a:r>
            <a:r>
              <a:rPr lang="en-US" sz="2700" dirty="0"/>
              <a:t> </a:t>
            </a:r>
            <a:r>
              <a:rPr lang="en-US" sz="2700" dirty="0" err="1" smtClean="0"/>
              <a:t>hình</a:t>
            </a:r>
            <a:r>
              <a:rPr lang="en-US" sz="2700" dirty="0" smtClean="0"/>
              <a:t>, </a:t>
            </a:r>
            <a:r>
              <a:rPr lang="en-US" sz="2700" dirty="0" err="1" smtClean="0"/>
              <a:t>vô</a:t>
            </a:r>
            <a:r>
              <a:rPr lang="en-US" sz="2700" dirty="0" smtClean="0"/>
              <a:t> </a:t>
            </a:r>
            <a:r>
              <a:rPr lang="en-US" sz="2700" dirty="0" err="1" smtClean="0"/>
              <a:t>hình</a:t>
            </a:r>
            <a:r>
              <a:rPr lang="en-US" sz="2700" dirty="0" smtClean="0"/>
              <a:t>: </a:t>
            </a:r>
            <a:r>
              <a:rPr lang="en-US" sz="2700" dirty="0" err="1"/>
              <a:t>dùng</a:t>
            </a:r>
            <a:r>
              <a:rPr lang="en-US" sz="2700" dirty="0"/>
              <a:t> </a:t>
            </a:r>
            <a:r>
              <a:rPr lang="en-US" sz="2700" dirty="0" err="1"/>
              <a:t>để</a:t>
            </a:r>
            <a:r>
              <a:rPr lang="en-US" sz="2700" dirty="0"/>
              <a:t> </a:t>
            </a:r>
            <a:r>
              <a:rPr lang="en-US" sz="2700" dirty="0" err="1"/>
              <a:t>phản</a:t>
            </a:r>
            <a:r>
              <a:rPr lang="en-US" sz="2700" dirty="0"/>
              <a:t> </a:t>
            </a:r>
            <a:r>
              <a:rPr lang="en-US" sz="2700" dirty="0" err="1"/>
              <a:t>ánh</a:t>
            </a:r>
            <a:r>
              <a:rPr lang="en-US" sz="2700" dirty="0"/>
              <a:t> </a:t>
            </a:r>
            <a:r>
              <a:rPr lang="en-US" sz="2700" dirty="0" err="1"/>
              <a:t>giá</a:t>
            </a:r>
            <a:r>
              <a:rPr lang="en-US" sz="2700" dirty="0"/>
              <a:t> </a:t>
            </a:r>
            <a:r>
              <a:rPr lang="en-US" sz="2700" dirty="0" err="1"/>
              <a:t>trị</a:t>
            </a:r>
            <a:r>
              <a:rPr lang="en-US" sz="2700" dirty="0"/>
              <a:t> </a:t>
            </a:r>
            <a:r>
              <a:rPr lang="en-US" sz="2700" dirty="0" err="1"/>
              <a:t>hiện</a:t>
            </a:r>
            <a:r>
              <a:rPr lang="en-US" sz="2700" dirty="0"/>
              <a:t> </a:t>
            </a:r>
            <a:r>
              <a:rPr lang="en-US" sz="2700" dirty="0" err="1"/>
              <a:t>có</a:t>
            </a:r>
            <a:r>
              <a:rPr lang="en-US" sz="2700" dirty="0"/>
              <a:t> </a:t>
            </a:r>
            <a:r>
              <a:rPr lang="en-US" sz="2700" dirty="0" err="1"/>
              <a:t>và</a:t>
            </a:r>
            <a:r>
              <a:rPr lang="en-US" sz="2700" dirty="0"/>
              <a:t> </a:t>
            </a:r>
            <a:r>
              <a:rPr lang="en-US" sz="2700" dirty="0" err="1"/>
              <a:t>tình</a:t>
            </a:r>
            <a:r>
              <a:rPr lang="en-US" sz="2700" dirty="0"/>
              <a:t> </a:t>
            </a:r>
            <a:r>
              <a:rPr lang="en-US" sz="2700" dirty="0" err="1"/>
              <a:t>hình</a:t>
            </a:r>
            <a:r>
              <a:rPr lang="en-US" sz="2700" dirty="0"/>
              <a:t> </a:t>
            </a:r>
            <a:r>
              <a:rPr lang="en-US" sz="2700" dirty="0" err="1"/>
              <a:t>biến</a:t>
            </a:r>
            <a:r>
              <a:rPr lang="en-US" sz="2700" dirty="0"/>
              <a:t> </a:t>
            </a:r>
            <a:r>
              <a:rPr lang="en-US" sz="2700" dirty="0" err="1"/>
              <a:t>động</a:t>
            </a:r>
            <a:r>
              <a:rPr lang="en-US" sz="2700" dirty="0"/>
              <a:t> </a:t>
            </a:r>
            <a:r>
              <a:rPr lang="en-US" sz="2700" dirty="0" err="1"/>
              <a:t>của</a:t>
            </a:r>
            <a:r>
              <a:rPr lang="en-US" sz="2700" dirty="0"/>
              <a:t> </a:t>
            </a:r>
            <a:r>
              <a:rPr lang="en-US" sz="2700" dirty="0" err="1"/>
              <a:t>toàn</a:t>
            </a:r>
            <a:r>
              <a:rPr lang="en-US" sz="2700" dirty="0"/>
              <a:t> </a:t>
            </a:r>
            <a:r>
              <a:rPr lang="en-US" sz="2700" dirty="0" err="1"/>
              <a:t>bộ</a:t>
            </a:r>
            <a:r>
              <a:rPr lang="en-US" sz="2700" dirty="0"/>
              <a:t> TSCĐ </a:t>
            </a:r>
            <a:r>
              <a:rPr lang="en-US" sz="2700" dirty="0" err="1"/>
              <a:t>hữu</a:t>
            </a:r>
            <a:r>
              <a:rPr lang="en-US" sz="2700" dirty="0"/>
              <a:t> </a:t>
            </a:r>
            <a:r>
              <a:rPr lang="en-US" sz="2700" dirty="0" err="1"/>
              <a:t>hình</a:t>
            </a:r>
            <a:r>
              <a:rPr lang="en-US" sz="2700" dirty="0"/>
              <a:t> </a:t>
            </a:r>
            <a:r>
              <a:rPr lang="en-US" sz="2700" dirty="0" err="1"/>
              <a:t>theo</a:t>
            </a:r>
            <a:r>
              <a:rPr lang="en-US" sz="2700" dirty="0"/>
              <a:t> </a:t>
            </a:r>
            <a:r>
              <a:rPr lang="en-US" sz="2700" dirty="0" err="1"/>
              <a:t>nguyên</a:t>
            </a:r>
            <a:r>
              <a:rPr lang="en-US" sz="2700" dirty="0"/>
              <a:t> </a:t>
            </a:r>
            <a:r>
              <a:rPr lang="en-US" sz="2700" dirty="0" err="1"/>
              <a:t>giá</a:t>
            </a:r>
            <a:r>
              <a:rPr lang="en-US" sz="2700" dirty="0"/>
              <a:t>. </a:t>
            </a:r>
            <a:endParaRPr lang="en-US" sz="2700" dirty="0" smtClean="0"/>
          </a:p>
          <a:p>
            <a:pPr marL="857250" lvl="1" indent="-457200">
              <a:buFont typeface="Wingdings" pitchFamily="2" charset="2"/>
              <a:buChar char="Ø"/>
            </a:pPr>
            <a:r>
              <a:rPr lang="en-US" sz="2700" b="1" i="1" dirty="0" err="1" smtClean="0"/>
              <a:t>Tài</a:t>
            </a:r>
            <a:r>
              <a:rPr lang="en-US" sz="2700" b="1" i="1" dirty="0" smtClean="0"/>
              <a:t> </a:t>
            </a:r>
            <a:r>
              <a:rPr lang="en-US" sz="2700" b="1" i="1" dirty="0" err="1"/>
              <a:t>khoản</a:t>
            </a:r>
            <a:r>
              <a:rPr lang="en-US" sz="2700" b="1" i="1" dirty="0"/>
              <a:t> 211 </a:t>
            </a:r>
            <a:r>
              <a:rPr lang="en-US" sz="2700" b="1" i="1" dirty="0" err="1"/>
              <a:t>được</a:t>
            </a:r>
            <a:r>
              <a:rPr lang="en-US" sz="2700" b="1" i="1" dirty="0"/>
              <a:t> chi </a:t>
            </a:r>
            <a:r>
              <a:rPr lang="en-US" sz="2700" b="1" i="1" dirty="0" err="1"/>
              <a:t>tiết</a:t>
            </a:r>
            <a:endParaRPr lang="en-US" sz="2700" b="1" i="1" dirty="0"/>
          </a:p>
          <a:p>
            <a:pPr marL="1257300" lvl="2" indent="-457200">
              <a:buFont typeface="+mj-lt"/>
              <a:buAutoNum type="arabicPeriod"/>
            </a:pPr>
            <a:r>
              <a:rPr lang="en-US" sz="2700" dirty="0"/>
              <a:t>2111: </a:t>
            </a:r>
            <a:r>
              <a:rPr lang="en-US" sz="2700" dirty="0" err="1"/>
              <a:t>Nhà</a:t>
            </a:r>
            <a:r>
              <a:rPr lang="en-US" sz="2700" dirty="0"/>
              <a:t> </a:t>
            </a:r>
            <a:r>
              <a:rPr lang="en-US" sz="2700" dirty="0" err="1"/>
              <a:t>cửa</a:t>
            </a:r>
            <a:r>
              <a:rPr lang="en-US" sz="2700" dirty="0"/>
              <a:t>, </a:t>
            </a:r>
            <a:r>
              <a:rPr lang="en-US" sz="2700" dirty="0" err="1"/>
              <a:t>vật</a:t>
            </a:r>
            <a:r>
              <a:rPr lang="en-US" sz="2700" dirty="0"/>
              <a:t> </a:t>
            </a:r>
            <a:r>
              <a:rPr lang="en-US" sz="2700" dirty="0" err="1"/>
              <a:t>kiến</a:t>
            </a:r>
            <a:r>
              <a:rPr lang="en-US" sz="2700" dirty="0"/>
              <a:t> </a:t>
            </a:r>
            <a:r>
              <a:rPr lang="en-US" sz="2700" dirty="0" err="1"/>
              <a:t>trúc</a:t>
            </a:r>
            <a:r>
              <a:rPr lang="en-US" sz="2700" dirty="0"/>
              <a:t>, chi </a:t>
            </a:r>
            <a:r>
              <a:rPr lang="en-US" sz="2700" dirty="0" err="1"/>
              <a:t>tiết</a:t>
            </a:r>
            <a:r>
              <a:rPr lang="en-US" sz="2700" dirty="0"/>
              <a:t> </a:t>
            </a:r>
            <a:r>
              <a:rPr lang="en-US" sz="2700" dirty="0" err="1"/>
              <a:t>thành</a:t>
            </a:r>
            <a:r>
              <a:rPr lang="en-US" sz="2700" dirty="0"/>
              <a:t> 2 </a:t>
            </a:r>
            <a:r>
              <a:rPr lang="en-US" sz="2700" dirty="0" err="1"/>
              <a:t>tài</a:t>
            </a:r>
            <a:r>
              <a:rPr lang="en-US" sz="2700" dirty="0"/>
              <a:t> </a:t>
            </a:r>
            <a:r>
              <a:rPr lang="en-US" sz="2700" dirty="0" err="1"/>
              <a:t>khoản</a:t>
            </a:r>
            <a:r>
              <a:rPr lang="en-US" sz="2700" dirty="0"/>
              <a:t> </a:t>
            </a:r>
            <a:r>
              <a:rPr lang="en-US" sz="2700" dirty="0" err="1"/>
              <a:t>cấp</a:t>
            </a:r>
            <a:r>
              <a:rPr lang="en-US" sz="2700" dirty="0"/>
              <a:t> 3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2700" dirty="0"/>
              <a:t>2112: </a:t>
            </a:r>
            <a:r>
              <a:rPr lang="en-US" sz="2700" dirty="0" err="1"/>
              <a:t>Phương</a:t>
            </a:r>
            <a:r>
              <a:rPr lang="en-US" sz="2700" dirty="0"/>
              <a:t> </a:t>
            </a:r>
            <a:r>
              <a:rPr lang="en-US" sz="2700" dirty="0" err="1"/>
              <a:t>tiện</a:t>
            </a:r>
            <a:r>
              <a:rPr lang="en-US" sz="2700" dirty="0"/>
              <a:t> </a:t>
            </a:r>
            <a:r>
              <a:rPr lang="en-US" sz="2700" dirty="0" err="1"/>
              <a:t>vận</a:t>
            </a:r>
            <a:r>
              <a:rPr lang="en-US" sz="2700" dirty="0"/>
              <a:t> </a:t>
            </a:r>
            <a:r>
              <a:rPr lang="en-US" sz="2700" dirty="0" err="1"/>
              <a:t>tải</a:t>
            </a:r>
            <a:r>
              <a:rPr lang="en-US" sz="2700" dirty="0"/>
              <a:t>, chi </a:t>
            </a:r>
            <a:r>
              <a:rPr lang="en-US" sz="2700" dirty="0" err="1"/>
              <a:t>tiết</a:t>
            </a:r>
            <a:r>
              <a:rPr lang="en-US" sz="2700" dirty="0"/>
              <a:t> </a:t>
            </a:r>
            <a:r>
              <a:rPr lang="en-US" sz="2700" dirty="0" err="1"/>
              <a:t>thành</a:t>
            </a:r>
            <a:r>
              <a:rPr lang="en-US" sz="2700" dirty="0"/>
              <a:t> 5 </a:t>
            </a:r>
            <a:r>
              <a:rPr lang="en-US" sz="2700" dirty="0" err="1"/>
              <a:t>tài</a:t>
            </a:r>
            <a:r>
              <a:rPr lang="en-US" sz="2700" dirty="0"/>
              <a:t> </a:t>
            </a:r>
            <a:r>
              <a:rPr lang="en-US" sz="2700" dirty="0" err="1"/>
              <a:t>khoản</a:t>
            </a:r>
            <a:r>
              <a:rPr lang="en-US" sz="2700" dirty="0"/>
              <a:t> </a:t>
            </a:r>
            <a:r>
              <a:rPr lang="en-US" sz="2700" dirty="0" err="1"/>
              <a:t>cấp</a:t>
            </a:r>
            <a:r>
              <a:rPr lang="en-US" sz="2700" dirty="0"/>
              <a:t> 3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2700" dirty="0"/>
              <a:t>2113: </a:t>
            </a:r>
            <a:r>
              <a:rPr lang="en-US" sz="2700" dirty="0" err="1"/>
              <a:t>Máy</a:t>
            </a:r>
            <a:r>
              <a:rPr lang="en-US" sz="2700" dirty="0"/>
              <a:t> </a:t>
            </a:r>
            <a:r>
              <a:rPr lang="en-US" sz="2700" dirty="0" err="1"/>
              <a:t>móc</a:t>
            </a:r>
            <a:r>
              <a:rPr lang="en-US" sz="2700" dirty="0"/>
              <a:t> </a:t>
            </a:r>
            <a:r>
              <a:rPr lang="en-US" sz="2700" dirty="0" err="1"/>
              <a:t>thiết</a:t>
            </a:r>
            <a:r>
              <a:rPr lang="en-US" sz="2700" dirty="0"/>
              <a:t> </a:t>
            </a:r>
            <a:r>
              <a:rPr lang="en-US" sz="2700" dirty="0" err="1"/>
              <a:t>bị</a:t>
            </a:r>
            <a:r>
              <a:rPr lang="en-US" sz="2700" dirty="0"/>
              <a:t>, chi </a:t>
            </a:r>
            <a:r>
              <a:rPr lang="en-US" sz="2700" dirty="0" err="1"/>
              <a:t>tiết</a:t>
            </a:r>
            <a:r>
              <a:rPr lang="en-US" sz="2700" dirty="0"/>
              <a:t> </a:t>
            </a:r>
            <a:r>
              <a:rPr lang="en-US" sz="2700" dirty="0" err="1"/>
              <a:t>thành</a:t>
            </a:r>
            <a:r>
              <a:rPr lang="en-US" sz="2700" dirty="0"/>
              <a:t> 3 </a:t>
            </a:r>
            <a:r>
              <a:rPr lang="en-US" sz="2700" dirty="0" err="1"/>
              <a:t>tài</a:t>
            </a:r>
            <a:r>
              <a:rPr lang="en-US" sz="2700" dirty="0"/>
              <a:t> </a:t>
            </a:r>
            <a:r>
              <a:rPr lang="en-US" sz="2700" dirty="0" err="1"/>
              <a:t>khoản</a:t>
            </a:r>
            <a:r>
              <a:rPr lang="en-US" sz="2700" dirty="0"/>
              <a:t> </a:t>
            </a:r>
            <a:r>
              <a:rPr lang="en-US" sz="2700" dirty="0" err="1"/>
              <a:t>cấp</a:t>
            </a:r>
            <a:r>
              <a:rPr lang="en-US" sz="2700" dirty="0"/>
              <a:t> 3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2700" dirty="0"/>
              <a:t>2114: </a:t>
            </a:r>
            <a:r>
              <a:rPr lang="en-US" sz="2700" dirty="0" err="1"/>
              <a:t>Thiết</a:t>
            </a:r>
            <a:r>
              <a:rPr lang="en-US" sz="2700" dirty="0"/>
              <a:t> </a:t>
            </a:r>
            <a:r>
              <a:rPr lang="en-US" sz="2700" dirty="0" err="1"/>
              <a:t>bị</a:t>
            </a:r>
            <a:r>
              <a:rPr lang="en-US" sz="2700" dirty="0"/>
              <a:t> </a:t>
            </a:r>
            <a:r>
              <a:rPr lang="en-US" sz="2700" dirty="0" err="1"/>
              <a:t>truyền</a:t>
            </a:r>
            <a:r>
              <a:rPr lang="en-US" sz="2700" dirty="0"/>
              <a:t> </a:t>
            </a:r>
            <a:r>
              <a:rPr lang="en-US" sz="2700" dirty="0" err="1"/>
              <a:t>dẫn</a:t>
            </a:r>
            <a:endParaRPr lang="en-US" sz="2700" dirty="0"/>
          </a:p>
          <a:p>
            <a:pPr marL="1257300" lvl="2" indent="-457200">
              <a:buFont typeface="+mj-lt"/>
              <a:buAutoNum type="arabicPeriod"/>
            </a:pPr>
            <a:r>
              <a:rPr lang="en-US" sz="2700" dirty="0"/>
              <a:t>2115: </a:t>
            </a:r>
            <a:r>
              <a:rPr lang="en-US" sz="2700" dirty="0" err="1"/>
              <a:t>Thiết</a:t>
            </a:r>
            <a:r>
              <a:rPr lang="en-US" sz="2700" dirty="0"/>
              <a:t> </a:t>
            </a:r>
            <a:r>
              <a:rPr lang="en-US" sz="2700" dirty="0" err="1"/>
              <a:t>bị</a:t>
            </a:r>
            <a:r>
              <a:rPr lang="en-US" sz="2700" dirty="0"/>
              <a:t> </a:t>
            </a:r>
            <a:r>
              <a:rPr lang="en-US" sz="2700" dirty="0" err="1"/>
              <a:t>đo</a:t>
            </a:r>
            <a:r>
              <a:rPr lang="en-US" sz="2700" dirty="0"/>
              <a:t> </a:t>
            </a:r>
            <a:r>
              <a:rPr lang="en-US" sz="2700" dirty="0" err="1"/>
              <a:t>lường</a:t>
            </a:r>
            <a:r>
              <a:rPr lang="en-US" sz="2700" dirty="0"/>
              <a:t>, </a:t>
            </a:r>
            <a:r>
              <a:rPr lang="en-US" sz="2700" dirty="0" err="1"/>
              <a:t>thí</a:t>
            </a:r>
            <a:r>
              <a:rPr lang="en-US" sz="2700" dirty="0"/>
              <a:t> </a:t>
            </a:r>
            <a:r>
              <a:rPr lang="en-US" sz="2700" dirty="0" err="1"/>
              <a:t>nghiệm</a:t>
            </a:r>
            <a:endParaRPr lang="en-US" sz="2700" dirty="0"/>
          </a:p>
          <a:p>
            <a:pPr marL="1257300" lvl="2" indent="-457200">
              <a:buFont typeface="+mj-lt"/>
              <a:buAutoNum type="arabicPeriod"/>
            </a:pPr>
            <a:r>
              <a:rPr lang="en-US" sz="2700" dirty="0"/>
              <a:t>2116: </a:t>
            </a:r>
            <a:r>
              <a:rPr lang="en-US" sz="2700" dirty="0" err="1"/>
              <a:t>Cây</a:t>
            </a:r>
            <a:r>
              <a:rPr lang="en-US" sz="2700" dirty="0"/>
              <a:t> </a:t>
            </a:r>
            <a:r>
              <a:rPr lang="en-US" sz="2700" dirty="0" err="1"/>
              <a:t>lâu</a:t>
            </a:r>
            <a:r>
              <a:rPr lang="en-US" sz="2700" dirty="0"/>
              <a:t> </a:t>
            </a:r>
            <a:r>
              <a:rPr lang="en-US" sz="2700" dirty="0" err="1"/>
              <a:t>năm</a:t>
            </a:r>
            <a:r>
              <a:rPr lang="en-US" sz="2700" dirty="0"/>
              <a:t>, </a:t>
            </a:r>
            <a:r>
              <a:rPr lang="en-US" sz="2700" dirty="0" err="1"/>
              <a:t>súc</a:t>
            </a:r>
            <a:r>
              <a:rPr lang="en-US" sz="2700" dirty="0"/>
              <a:t> </a:t>
            </a:r>
            <a:r>
              <a:rPr lang="en-US" sz="2700" dirty="0" err="1"/>
              <a:t>vật</a:t>
            </a:r>
            <a:r>
              <a:rPr lang="en-US" sz="2700" dirty="0"/>
              <a:t> </a:t>
            </a:r>
            <a:r>
              <a:rPr lang="en-US" sz="2700" dirty="0" err="1"/>
              <a:t>làm</a:t>
            </a:r>
            <a:r>
              <a:rPr lang="en-US" sz="2700" dirty="0"/>
              <a:t> </a:t>
            </a:r>
            <a:r>
              <a:rPr lang="en-US" sz="2700" dirty="0" err="1"/>
              <a:t>việc</a:t>
            </a:r>
            <a:r>
              <a:rPr lang="en-US" sz="2700" dirty="0"/>
              <a:t> </a:t>
            </a:r>
            <a:r>
              <a:rPr lang="en-US" sz="2700" dirty="0" err="1"/>
              <a:t>và</a:t>
            </a:r>
            <a:r>
              <a:rPr lang="en-US" sz="2700" dirty="0"/>
              <a:t>/</a:t>
            </a:r>
            <a:r>
              <a:rPr lang="en-US" sz="2700" dirty="0" err="1"/>
              <a:t>hoặc</a:t>
            </a:r>
            <a:r>
              <a:rPr lang="en-US" sz="2700" dirty="0"/>
              <a:t> </a:t>
            </a:r>
            <a:r>
              <a:rPr lang="en-US" sz="2700" dirty="0" err="1"/>
              <a:t>cho</a:t>
            </a:r>
            <a:r>
              <a:rPr lang="en-US" sz="2700" dirty="0"/>
              <a:t> </a:t>
            </a:r>
            <a:r>
              <a:rPr lang="en-US" sz="2700" dirty="0" err="1"/>
              <a:t>sản</a:t>
            </a:r>
            <a:r>
              <a:rPr lang="en-US" sz="2700" dirty="0"/>
              <a:t> </a:t>
            </a:r>
            <a:r>
              <a:rPr lang="en-US" sz="2700" dirty="0" err="1"/>
              <a:t>phẩm</a:t>
            </a:r>
            <a:endParaRPr lang="en-US" sz="2700" dirty="0"/>
          </a:p>
          <a:p>
            <a:pPr marL="1257300" lvl="2" indent="-457200">
              <a:buFont typeface="+mj-lt"/>
              <a:buAutoNum type="arabicPeriod"/>
            </a:pPr>
            <a:r>
              <a:rPr lang="en-US" sz="2700" dirty="0"/>
              <a:t>2118: TSCĐ </a:t>
            </a:r>
            <a:r>
              <a:rPr lang="en-US" sz="2700" dirty="0" err="1"/>
              <a:t>hữu</a:t>
            </a:r>
            <a:r>
              <a:rPr lang="en-US" sz="2700" dirty="0"/>
              <a:t> </a:t>
            </a:r>
            <a:r>
              <a:rPr lang="en-US" sz="2700" dirty="0" err="1"/>
              <a:t>hình</a:t>
            </a:r>
            <a:r>
              <a:rPr lang="en-US" sz="2700" dirty="0"/>
              <a:t> </a:t>
            </a:r>
            <a:r>
              <a:rPr lang="en-US" sz="2700" dirty="0" err="1" smtClean="0"/>
              <a:t>khác</a:t>
            </a:r>
            <a:endParaRPr lang="en-US" sz="2700" dirty="0" smtClean="0"/>
          </a:p>
          <a:p>
            <a:pPr lvl="1" indent="-3429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55839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40463</TotalTime>
  <Words>2280</Words>
  <Application>Microsoft Office PowerPoint</Application>
  <PresentationFormat>Custom</PresentationFormat>
  <Paragraphs>232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HƯỚNG DẪN HẠCH TOÁN  NGHIỆP VỤ TÀI SẢN CỐ ĐỊNH</vt:lpstr>
      <vt:lpstr>NGHIỆP VỤ KẾ TOÁN TÀI SẢN CỐ ĐỊNH</vt:lpstr>
      <vt:lpstr>1. SƠ ĐỒ LUỒNG NGHIỆP VỤ</vt:lpstr>
      <vt:lpstr>1.1 KẾ TOÁN TĂNG TÀI SẢN CỐ ĐỊNH</vt:lpstr>
      <vt:lpstr>1.2 KẾ TOÁN GIẢM TÀI SẢN CỐ ĐỊNH</vt:lpstr>
      <vt:lpstr>1.3 ĐIỀU CHỈNH TÀI SẢN CỐ ĐỊNH</vt:lpstr>
      <vt:lpstr>ĐIỀU CHỈNH TÀI SẢN CỐ ĐỊNH</vt:lpstr>
      <vt:lpstr>TÀI KHOẢN SỬ DỤNG</vt:lpstr>
      <vt:lpstr>TÀI KHOẢN 211, 213</vt:lpstr>
      <vt:lpstr>TÀI KHOẢN 211, 213</vt:lpstr>
      <vt:lpstr>NGUYÊN TẮC HẠCH TOÁN NGUYÊN GIÁ</vt:lpstr>
      <vt:lpstr>TÀI KHOẢN 214</vt:lpstr>
      <vt:lpstr>NGUYÊN TẮC HẠCH TOÁN HAO MÒN/KHẤU HAO TSCĐ</vt:lpstr>
      <vt:lpstr>TÀI KHOẢN 36611, 36621, 36631 GIÁ TRỊ CÒN LẠI CỦA TSCĐ</vt:lpstr>
      <vt:lpstr>NHỮNG ĐIỂM THAY ĐỔI</vt:lpstr>
      <vt:lpstr>TĂNG, GIẢM TSCĐ HÌNH THÀNH TỪ NGUỒN NSNN – MỘT SỐ BÚT TOÁN THƯỜNG DÙNG</vt:lpstr>
      <vt:lpstr>TĂNG, GIẢM TSCĐ HÌNH THÀNH TỪ NGUỒN NSNN – MỘT SỐ BÚT TOÁN THƯỜNG DÙNG</vt:lpstr>
      <vt:lpstr>TĂNG, GIẢM TSCĐ HÌNH THÀNH TỪ NGUỒN VIỆN TRỢ, VAY NỢ VÀ PHÍ, LỆ PHÍ – MỘT SỐ BÚT TOÁN THƯỜNG DÙNG</vt:lpstr>
      <vt:lpstr>TĂNG, GIẢM TSCĐ HÌNH THÀNH TỪ NGUỒN VIỆN TRỢ, VAY NỢ VÀ PHÍ, LỆ PHÍ – MỘT SỐ BÚT TOÁN THƯỜNG DÙNG</vt:lpstr>
      <vt:lpstr>TĂNG, GIẢM TSCĐ HÌNH THÀNH TỪ CÁC QUỸ – MỘT SỐ BÚT TOÁN THƯỜNG DÙNG</vt:lpstr>
      <vt:lpstr>TĂNG, GIẢM TSCĐ HÌNH THÀNH TỪ CÁC QUỸ – MỘT SỐ BÚT TOÁN THƯỜNG DÙNG</vt:lpstr>
      <vt:lpstr>TĂNG, GIẢM TSCĐ HÌNH THÀNH TỪ NGUỒN VỐN KINH DOANH – MỘT SỐ BÚT TOÁN THƯỜNG DÙNG</vt:lpstr>
      <vt:lpstr>TĂNG, GIẢM TSCĐ HÌNH THÀNH TỪ NGUỒN VỐN KINH DOANH – MỘT SỐ BÚT TOÁN THƯỜNG DÙNG</vt:lpstr>
      <vt:lpstr>CHỨNG TỪ, SỔ SÁCH</vt:lpstr>
      <vt:lpstr>CHỨNG TỪ, SỔ SÁCH</vt:lpstr>
      <vt:lpstr>CHỨNG TỪ, SỔ SÁCH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Viet Hung</cp:lastModifiedBy>
  <cp:revision>638</cp:revision>
  <cp:lastPrinted>1601-01-01T00:00:00Z</cp:lastPrinted>
  <dcterms:created xsi:type="dcterms:W3CDTF">2014-01-10T01:49:19Z</dcterms:created>
  <dcterms:modified xsi:type="dcterms:W3CDTF">2018-01-10T16:06:38Z</dcterms:modified>
</cp:coreProperties>
</file>